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4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8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0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‹nr.›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81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55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ergrootglas dat afnemende prestaties laat zien">
            <a:extLst>
              <a:ext uri="{FF2B5EF4-FFF2-40B4-BE49-F238E27FC236}">
                <a16:creationId xmlns:a16="http://schemas.microsoft.com/office/drawing/2014/main" id="{0E9DFD51-B561-0748-04BE-55A2067BB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12DCC6-BC83-4B12-995C-FEA02449A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-144929" y="144931"/>
            <a:ext cx="6858000" cy="656814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10F43F-24B0-8DD8-47CB-9BF4EE989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748" y="1161232"/>
            <a:ext cx="5291275" cy="248547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dirty="0">
                <a:solidFill>
                  <a:srgbClr val="FFFFFF"/>
                </a:solidFill>
              </a:rPr>
              <a:t>Thema- en andere kijkcijferanalyses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448D1E-0ACD-2618-8F41-FE45E9C8A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897" y="4993240"/>
            <a:ext cx="3694048" cy="1137107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nl-NL" dirty="0">
                <a:solidFill>
                  <a:srgbClr val="FFFFFF"/>
                </a:solidFill>
              </a:rPr>
              <a:t>TV </a:t>
            </a:r>
            <a:r>
              <a:rPr lang="nl-NL" dirty="0" err="1">
                <a:solidFill>
                  <a:srgbClr val="FFFFFF"/>
                </a:solidFill>
              </a:rPr>
              <a:t>Audience</a:t>
            </a:r>
            <a:r>
              <a:rPr lang="nl-NL" dirty="0">
                <a:solidFill>
                  <a:srgbClr val="FFFFFF"/>
                </a:solidFill>
              </a:rPr>
              <a:t> Solutions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8134" y="378231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97F04-AC04-F1D7-F04E-47AD2A9A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7" y="895440"/>
            <a:ext cx="4510061" cy="894171"/>
          </a:xfrm>
        </p:spPr>
        <p:txBody>
          <a:bodyPr>
            <a:normAutofit/>
          </a:bodyPr>
          <a:lstStyle/>
          <a:p>
            <a:r>
              <a:rPr lang="nl-NL" dirty="0"/>
              <a:t>Thema-overzicht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103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434FF0-A0EA-50B8-09E0-593A248E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84" y="2011680"/>
            <a:ext cx="4349930" cy="4310743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Over een willekeurige periode (bijv. 3 maanden of een heel tv-seizoen) rapporteren hoe bepaalde (maatschappelijke) thema’s spelen bij bepaalde groepen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Alle mogelijke groepen waarop kijkcijfers worden gemeten zijn mogelijk, inclusief: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M/V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Leeftijdscategorieën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Politieke voorkeuren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Regio (hoewel vaak niet zo beduidend anders of onbetrouwbaar bij kleine provincies)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Krantenleesgedrag</a:t>
            </a:r>
          </a:p>
          <a:p>
            <a:pPr lvl="2">
              <a:lnSpc>
                <a:spcPct val="110000"/>
              </a:lnSpc>
            </a:pPr>
            <a:r>
              <a:rPr lang="nl-NL" sz="1600" dirty="0"/>
              <a:t>Etc.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F77497-7F11-CA67-22E4-5711807A2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2" r="5347" b="-2"/>
          <a:stretch/>
        </p:blipFill>
        <p:spPr>
          <a:xfrm>
            <a:off x="6096002" y="1"/>
            <a:ext cx="3048001" cy="34293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2C17CFE-9C6B-DA35-70D5-E722E62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6" r="180" b="-5"/>
          <a:stretch/>
        </p:blipFill>
        <p:spPr>
          <a:xfrm>
            <a:off x="9144003" y="1"/>
            <a:ext cx="3047999" cy="34293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FFADF4-4ECF-78E7-75D9-89D2330E6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7" r="9836" b="-1"/>
          <a:stretch/>
        </p:blipFill>
        <p:spPr>
          <a:xfrm>
            <a:off x="6096001" y="3428622"/>
            <a:ext cx="3047999" cy="342937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7A0611-C0B9-EDF2-E1A8-E870B4F8A4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84" r="20586" b="1"/>
          <a:stretch/>
        </p:blipFill>
        <p:spPr>
          <a:xfrm>
            <a:off x="9143996" y="3428622"/>
            <a:ext cx="3048002" cy="34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C10BD4-F3F8-4089-8DB0-71FB15FD9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58251-3521-4C35-C2BC-6BD5FCC9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8" y="2793396"/>
            <a:ext cx="4455530" cy="20144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900" dirty="0" err="1"/>
              <a:t>Voorbeeld</a:t>
            </a:r>
            <a:r>
              <a:rPr lang="en-US" sz="3900" dirty="0"/>
              <a:t> van </a:t>
            </a:r>
            <a:r>
              <a:rPr lang="en-US" sz="3900" dirty="0" err="1"/>
              <a:t>enkele</a:t>
            </a:r>
            <a:r>
              <a:rPr lang="en-US" sz="3900" dirty="0"/>
              <a:t> </a:t>
            </a:r>
            <a:r>
              <a:rPr lang="en-US" sz="3900" dirty="0" err="1"/>
              <a:t>thema’s</a:t>
            </a:r>
            <a:r>
              <a:rPr lang="en-US" sz="3900" dirty="0"/>
              <a:t> </a:t>
            </a:r>
            <a:r>
              <a:rPr lang="en-US" sz="2600" dirty="0"/>
              <a:t>(gem. </a:t>
            </a:r>
            <a:r>
              <a:rPr lang="en-US" sz="2600" dirty="0" err="1"/>
              <a:t>kijktijd</a:t>
            </a:r>
            <a:r>
              <a:rPr lang="en-US" sz="2600" dirty="0"/>
              <a:t> per week in </a:t>
            </a:r>
            <a:r>
              <a:rPr lang="en-US" sz="2600" dirty="0" err="1"/>
              <a:t>minuten</a:t>
            </a:r>
            <a:r>
              <a:rPr lang="en-US" sz="2600" dirty="0"/>
              <a:t>, VVD- </a:t>
            </a:r>
            <a:r>
              <a:rPr lang="en-US" sz="2600" dirty="0" err="1"/>
              <a:t>en</a:t>
            </a:r>
            <a:r>
              <a:rPr lang="en-US" sz="2600" dirty="0"/>
              <a:t> PVV-stemmers):</a:t>
            </a:r>
            <a:br>
              <a:rPr lang="en-US" sz="2600" dirty="0"/>
            </a:br>
            <a:r>
              <a:rPr lang="en-US" sz="1200" dirty="0"/>
              <a:t>(</a:t>
            </a:r>
            <a:r>
              <a:rPr lang="en-US" sz="1600" dirty="0" err="1"/>
              <a:t>daarnaast</a:t>
            </a:r>
            <a:r>
              <a:rPr lang="en-US" sz="1600" dirty="0"/>
              <a:t> </a:t>
            </a:r>
            <a:r>
              <a:rPr lang="en-US" sz="1600" dirty="0" err="1"/>
              <a:t>nog</a:t>
            </a:r>
            <a:r>
              <a:rPr lang="en-US" sz="1600" dirty="0"/>
              <a:t> </a:t>
            </a:r>
            <a:r>
              <a:rPr lang="en-US" sz="1600" dirty="0" err="1"/>
              <a:t>honderden</a:t>
            </a:r>
            <a:r>
              <a:rPr lang="en-US" sz="1600" dirty="0"/>
              <a:t> </a:t>
            </a:r>
            <a:r>
              <a:rPr lang="en-US" sz="1600" dirty="0" err="1"/>
              <a:t>andere</a:t>
            </a:r>
            <a:r>
              <a:rPr lang="en-US" sz="1600" dirty="0"/>
              <a:t> </a:t>
            </a:r>
            <a:r>
              <a:rPr lang="en-US" sz="1600" dirty="0" err="1"/>
              <a:t>vaak</a:t>
            </a:r>
            <a:r>
              <a:rPr lang="en-US" sz="1600" dirty="0"/>
              <a:t> </a:t>
            </a:r>
            <a:r>
              <a:rPr lang="en-US" sz="1600" dirty="0" err="1"/>
              <a:t>kleinere</a:t>
            </a:r>
            <a:r>
              <a:rPr lang="en-US" sz="1600" dirty="0"/>
              <a:t> </a:t>
            </a:r>
            <a:r>
              <a:rPr lang="en-US" sz="1600" dirty="0" err="1"/>
              <a:t>thema’s</a:t>
            </a:r>
            <a:r>
              <a:rPr lang="en-US" sz="1600" dirty="0"/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A5D06F-DF26-4A88-BF73-C1B592E66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995" y="3924728"/>
            <a:ext cx="0" cy="2115714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53C8A0-D3B4-435C-4DB5-B80EC39C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28" y="248197"/>
            <a:ext cx="6653791" cy="63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BE480-F42D-63C9-8873-DECE2473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29AA70-5BD4-3D89-3E53-267385BF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838" y="603250"/>
            <a:ext cx="6125361" cy="913050"/>
          </a:xfrm>
        </p:spPr>
        <p:txBody>
          <a:bodyPr>
            <a:normAutofit/>
          </a:bodyPr>
          <a:lstStyle/>
          <a:p>
            <a:r>
              <a:rPr lang="nl-NL" dirty="0"/>
              <a:t>Thema’s: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DA86E-93D2-DB4A-8F49-2A027363F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494" y="1616364"/>
            <a:ext cx="6125360" cy="46320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Honderden thema’s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Voor alle soorten programma’s en over alle programmagenres heen, voor journalistiek én ontspanning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Allerlei doelgroepen vergelijken, ook gewoon vergelijkbaar met 6+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Maakt deel uit van driedimensionale genre-indeling van TVAS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Programmasoort (bv. Show, film, serie, magazine, documentaire, etc.)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Wat voor programmasoort (bv. Comedy, actie, politiek, samenleving, reizen, etc.)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Thema (nog dieper)</a:t>
            </a:r>
          </a:p>
          <a:p>
            <a:pPr>
              <a:lnSpc>
                <a:spcPct val="110000"/>
              </a:lnSpc>
            </a:pPr>
            <a:r>
              <a:rPr lang="nl-NL" sz="1600" dirty="0"/>
              <a:t>30 programmasoorten (ook een paar te overkoepelen),  ruim 100 ‘wat voor soort’ en dus bijna 1000 thema’s</a:t>
            </a:r>
          </a:p>
          <a:p>
            <a:pPr>
              <a:lnSpc>
                <a:spcPct val="110000"/>
              </a:lnSpc>
            </a:pPr>
            <a:endParaRPr lang="nl-NL" sz="1300" dirty="0"/>
          </a:p>
          <a:p>
            <a:pPr marL="0" indent="0">
              <a:lnSpc>
                <a:spcPct val="110000"/>
              </a:lnSpc>
              <a:buNone/>
            </a:pPr>
            <a:endParaRPr lang="nl-NL" sz="1300" dirty="0"/>
          </a:p>
          <a:p>
            <a:pPr>
              <a:lnSpc>
                <a:spcPct val="110000"/>
              </a:lnSpc>
            </a:pPr>
            <a:endParaRPr lang="nl-NL" sz="13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A37481-EBCD-A4EE-349E-0ABB1C55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6" y="103043"/>
            <a:ext cx="3581911" cy="19134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C3949C-8553-7D01-2362-09529129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5" y="1998771"/>
            <a:ext cx="3581907" cy="23835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2AF2925-67C4-1DAE-C08B-09D410A11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6" y="4387653"/>
            <a:ext cx="3581904" cy="22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048B-082D-D971-20C5-15FE13936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A4354-0CF0-EAB7-B0E0-FF6D2CA4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Niveaus 1 en 2 (kijkdichtheden in %; niveau 2 overkoepelend):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8C5FE7-0C93-1ACA-C53E-BF9628E02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4EB2E7-793E-5871-6A54-A5EE955E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36" y="2142508"/>
            <a:ext cx="3505662" cy="32003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450E19-517C-5944-4338-F02B846E2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44" y="1419330"/>
            <a:ext cx="3537527" cy="5260645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009FB87-F06E-C68F-876F-61706F22D51E}"/>
              </a:ext>
            </a:extLst>
          </p:cNvPr>
          <p:cNvSpPr txBox="1">
            <a:spLocks/>
          </p:cNvSpPr>
          <p:nvPr/>
        </p:nvSpPr>
        <p:spPr>
          <a:xfrm>
            <a:off x="9753600" y="3897747"/>
            <a:ext cx="2438400" cy="87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Tx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None/>
              <a:defRPr sz="1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Ook combinaties mogelijk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A33B9C91-0FE6-551D-D913-BC49ADFAD668}"/>
              </a:ext>
            </a:extLst>
          </p:cNvPr>
          <p:cNvSpPr/>
          <p:nvPr/>
        </p:nvSpPr>
        <p:spPr>
          <a:xfrm>
            <a:off x="9246634" y="6432133"/>
            <a:ext cx="386889" cy="1959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3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106A-57AD-6D78-EB96-7E72F90D4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1DD1D-0C27-AE9B-8C2F-FD70F4B5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Combinaties van niveaus 1 en 2 (hier marktaandelen voor VVD-stemmers):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1DEB825-F4C4-5A6C-2E36-E52617B6B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31" y="2247899"/>
            <a:ext cx="10473532" cy="26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9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1D2E2-C4EB-93C7-905F-3B4CF190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9EE3C-723D-FCB4-5B3E-02AD9AB1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Daarnaast: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96FE9-A9ED-7B6F-DAFE-1FB67FD1B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Algemene én specifieke weekdagbehoeften naar bijv. </a:t>
            </a:r>
            <a:r>
              <a:rPr lang="nl-NL" b="1" dirty="0"/>
              <a:t>ontspanning, luchtigheid, mannelijke en vrouwelijke emotie, </a:t>
            </a:r>
            <a:r>
              <a:rPr lang="nl-NL" dirty="0"/>
              <a:t>etc.    Hier ontspanning (niveau 1 = laag, 5 = hoog):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02D7F3-E405-8B67-8FA9-1F809DBB3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28" y="2962996"/>
            <a:ext cx="6721542" cy="12672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9F560F-3DC8-86DF-5C59-A3A9342D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43" y="4604273"/>
            <a:ext cx="6720957" cy="12885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3196E8-B448-833A-DB30-F39204C1B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264" y="2876468"/>
            <a:ext cx="2324582" cy="14403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669CAE-D03F-B120-CA9D-2F498ED5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308" y="4484089"/>
            <a:ext cx="2320721" cy="14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5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EA8B3-1D7A-B0FC-F3A3-9A2E0B45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92" y="230422"/>
            <a:ext cx="11582400" cy="1071906"/>
          </a:xfrm>
        </p:spPr>
        <p:txBody>
          <a:bodyPr>
            <a:normAutofit fontScale="90000"/>
          </a:bodyPr>
          <a:lstStyle/>
          <a:p>
            <a:r>
              <a:rPr lang="nl-NL" dirty="0"/>
              <a:t>Ook kijktijden per presentator per week mogelijk </a:t>
            </a:r>
            <a:r>
              <a:rPr lang="nl-NL" sz="3100" dirty="0"/>
              <a:t>(hier voornaam beginnend met A)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CE6268-0B58-C337-093C-0AE4B9005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1" y="1819564"/>
            <a:ext cx="5635608" cy="39753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7FD7EA3-4A02-701A-625F-2973A492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48" y="1820678"/>
            <a:ext cx="3878984" cy="39702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B63A9B8-3CB4-6B63-360B-17BFF256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564" y="1819564"/>
            <a:ext cx="1433347" cy="134928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86DA52-B6B2-D156-2B2B-A0C924D94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564" y="3805805"/>
            <a:ext cx="1443363" cy="1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2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F9C0-ED92-68BA-5D3D-699DB468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B8DC1-FCDB-5CC5-C8D2-81148843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86" y="603250"/>
            <a:ext cx="9607265" cy="913050"/>
          </a:xfrm>
        </p:spPr>
        <p:txBody>
          <a:bodyPr>
            <a:normAutofit/>
          </a:bodyPr>
          <a:lstStyle/>
          <a:p>
            <a:r>
              <a:rPr lang="nl-NL" dirty="0"/>
              <a:t>Verdere mogelijkheden: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7AF042-4AC0-0E5E-D8EB-5B3055CA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86" y="1667434"/>
            <a:ext cx="9968231" cy="3630707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800" dirty="0"/>
              <a:t>Ook mogelijk om zo bij een titel </a:t>
            </a:r>
            <a:r>
              <a:rPr lang="nl-NL" sz="1800" dirty="0">
                <a:solidFill>
                  <a:srgbClr val="FFFF00"/>
                </a:solidFill>
              </a:rPr>
              <a:t>voorspellingen </a:t>
            </a:r>
            <a:r>
              <a:rPr lang="nl-NL" sz="1800" dirty="0"/>
              <a:t>te doen of het </a:t>
            </a:r>
            <a:r>
              <a:rPr lang="nl-NL" sz="1800" dirty="0">
                <a:solidFill>
                  <a:srgbClr val="FFFF00"/>
                </a:solidFill>
              </a:rPr>
              <a:t>optimale tijdstip van een titel </a:t>
            </a:r>
            <a:r>
              <a:rPr lang="nl-NL" sz="1800" dirty="0"/>
              <a:t>te vinden, want TVAS neemt ook factoren mee als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Weer, wind, temperatuur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Wat zenden andere zenders tegelijkertijd uit?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De rol van de lead-in (en lead-out)</a:t>
            </a:r>
          </a:p>
          <a:p>
            <a:pPr>
              <a:lnSpc>
                <a:spcPct val="110000"/>
              </a:lnSpc>
            </a:pPr>
            <a:r>
              <a:rPr lang="nl-NL" sz="1800" dirty="0"/>
              <a:t>Daarnaast dus </a:t>
            </a:r>
            <a:r>
              <a:rPr lang="nl-NL" sz="1800" dirty="0">
                <a:solidFill>
                  <a:srgbClr val="FFFF00"/>
                </a:solidFill>
              </a:rPr>
              <a:t>inhoudsvariabelen </a:t>
            </a:r>
            <a:r>
              <a:rPr lang="nl-NL" sz="1800" dirty="0"/>
              <a:t>als ontspanning, glamour, kijkwijzer (en redenen, incl.: geweld en grove taal), humor, intelligentieniveau, etc. 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Die hebben óók voorspelkracht (en zo niet, dan worden ze in het algoritme van TV </a:t>
            </a:r>
            <a:r>
              <a:rPr lang="nl-NL" sz="1600" dirty="0" err="1"/>
              <a:t>Audience</a:t>
            </a:r>
            <a:r>
              <a:rPr lang="nl-NL" sz="1600" dirty="0"/>
              <a:t> Solutions niet extra meegenomen)</a:t>
            </a:r>
          </a:p>
          <a:p>
            <a:pPr>
              <a:lnSpc>
                <a:spcPct val="110000"/>
              </a:lnSpc>
            </a:pPr>
            <a:endParaRPr lang="nl-NL" sz="1800" dirty="0"/>
          </a:p>
          <a:p>
            <a:pPr marL="0" indent="0">
              <a:lnSpc>
                <a:spcPct val="110000"/>
              </a:lnSpc>
              <a:buNone/>
            </a:pPr>
            <a:endParaRPr lang="nl-NL" sz="1300" dirty="0"/>
          </a:p>
          <a:p>
            <a:pPr>
              <a:lnSpc>
                <a:spcPct val="110000"/>
              </a:lnSpc>
            </a:pPr>
            <a:endParaRPr lang="nl-NL" sz="1300" dirty="0"/>
          </a:p>
        </p:txBody>
      </p:sp>
    </p:spTree>
    <p:extLst>
      <p:ext uri="{BB962C8B-B14F-4D97-AF65-F5344CB8AC3E}">
        <p14:creationId xmlns:p14="http://schemas.microsoft.com/office/powerpoint/2010/main" val="13193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201B38"/>
      </a:dk2>
      <a:lt2>
        <a:srgbClr val="E4E8E2"/>
      </a:lt2>
      <a:accent1>
        <a:srgbClr val="944DC3"/>
      </a:accent1>
      <a:accent2>
        <a:srgbClr val="503BB1"/>
      </a:accent2>
      <a:accent3>
        <a:srgbClr val="4D68C3"/>
      </a:accent3>
      <a:accent4>
        <a:srgbClr val="3B88B1"/>
      </a:accent4>
      <a:accent5>
        <a:srgbClr val="46B3AB"/>
      </a:accent5>
      <a:accent6>
        <a:srgbClr val="3BB178"/>
      </a:accent6>
      <a:hlink>
        <a:srgbClr val="338F9A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364</Words>
  <Application>Microsoft Office PowerPoint</Application>
  <PresentationFormat>Breedbeeld</PresentationFormat>
  <Paragraphs>36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Georgia Pro Light</vt:lpstr>
      <vt:lpstr>VaultVTI</vt:lpstr>
      <vt:lpstr>Thema- en andere kijkcijferanalyses</vt:lpstr>
      <vt:lpstr>Thema-overzicht</vt:lpstr>
      <vt:lpstr>Voorbeeld van enkele thema’s (gem. kijktijd per week in minuten, VVD- en PVV-stemmers): (daarnaast nog honderden andere vaak kleinere thema’s)</vt:lpstr>
      <vt:lpstr>Thema’s:</vt:lpstr>
      <vt:lpstr>Niveaus 1 en 2 (kijkdichtheden in %; niveau 2 overkoepelend):</vt:lpstr>
      <vt:lpstr>Combinaties van niveaus 1 en 2 (hier marktaandelen voor VVD-stemmers):</vt:lpstr>
      <vt:lpstr>Daarnaast:</vt:lpstr>
      <vt:lpstr>Ook kijktijden per presentator per week mogelijk (hier voornaam beginnend met A)</vt:lpstr>
      <vt:lpstr>Verdere mogelijkheden: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Thema-analyse en andere kijkcijfermogelijkheden</dc:title>
  <dc:creator>Robin Muurling</dc:creator>
  <cp:lastModifiedBy>Robin Muurling</cp:lastModifiedBy>
  <cp:revision>47</cp:revision>
  <dcterms:created xsi:type="dcterms:W3CDTF">2024-02-07T16:13:11Z</dcterms:created>
  <dcterms:modified xsi:type="dcterms:W3CDTF">2024-08-28T07:55:14Z</dcterms:modified>
</cp:coreProperties>
</file>