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89" r:id="rId2"/>
    <p:sldId id="325" r:id="rId3"/>
    <p:sldId id="337" r:id="rId4"/>
    <p:sldId id="344" r:id="rId5"/>
    <p:sldId id="341" r:id="rId6"/>
    <p:sldId id="342" r:id="rId7"/>
    <p:sldId id="343" r:id="rId8"/>
    <p:sldId id="332" r:id="rId9"/>
    <p:sldId id="333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5BFF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15545" autoAdjust="0"/>
    <p:restoredTop sz="94660" autoAdjust="0"/>
  </p:normalViewPr>
  <p:slideViewPr>
    <p:cSldViewPr>
      <p:cViewPr varScale="1">
        <p:scale>
          <a:sx n="100" d="100"/>
          <a:sy n="100" d="100"/>
        </p:scale>
        <p:origin x="1884" y="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0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520 w 6027"/>
                <a:gd name="T7" fmla="*/ 0 h 2296"/>
                <a:gd name="T8" fmla="*/ 520 w 6027"/>
                <a:gd name="T9" fmla="*/ 1 h 2296"/>
                <a:gd name="T10" fmla="*/ 520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7668 h 353"/>
                  <a:gd name="T4" fmla="*/ 24 w 186"/>
                  <a:gd name="T5" fmla="*/ 13158 h 353"/>
                  <a:gd name="T6" fmla="*/ 18 w 186"/>
                  <a:gd name="T7" fmla="*/ 28484 h 353"/>
                  <a:gd name="T8" fmla="*/ 42 w 186"/>
                  <a:gd name="T9" fmla="*/ 49449 h 353"/>
                  <a:gd name="T10" fmla="*/ 48 w 186"/>
                  <a:gd name="T11" fmla="*/ 70011 h 353"/>
                  <a:gd name="T12" fmla="*/ 0 w 186"/>
                  <a:gd name="T13" fmla="*/ 152995 h 353"/>
                  <a:gd name="T14" fmla="*/ 54 w 186"/>
                  <a:gd name="T15" fmla="*/ 101187 h 353"/>
                  <a:gd name="T16" fmla="*/ 84 w 186"/>
                  <a:gd name="T17" fmla="*/ 93398 h 353"/>
                  <a:gd name="T18" fmla="*/ 126 w 186"/>
                  <a:gd name="T19" fmla="*/ 54791 h 353"/>
                  <a:gd name="T20" fmla="*/ 144 w 186"/>
                  <a:gd name="T21" fmla="*/ 51837 h 353"/>
                  <a:gd name="T22" fmla="*/ 144 w 186"/>
                  <a:gd name="T23" fmla="*/ 39106 h 353"/>
                  <a:gd name="T24" fmla="*/ 186 w 186"/>
                  <a:gd name="T25" fmla="*/ 28484 h 353"/>
                  <a:gd name="T26" fmla="*/ 162 w 186"/>
                  <a:gd name="T27" fmla="*/ 25832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2952 h 66"/>
                  <a:gd name="T8" fmla="*/ 6 w 155"/>
                  <a:gd name="T9" fmla="*/ 8507 h 66"/>
                  <a:gd name="T10" fmla="*/ 0 w 155"/>
                  <a:gd name="T11" fmla="*/ 11651 h 66"/>
                  <a:gd name="T12" fmla="*/ 78 w 155"/>
                  <a:gd name="T13" fmla="*/ 28554 h 66"/>
                  <a:gd name="T14" fmla="*/ 96 w 155"/>
                  <a:gd name="T15" fmla="*/ 20101 h 66"/>
                  <a:gd name="T16" fmla="*/ 155 w 155"/>
                  <a:gd name="T17" fmla="*/ 31766 h 66"/>
                  <a:gd name="T18" fmla="*/ 126 w 155"/>
                  <a:gd name="T19" fmla="*/ 11651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21167 h 72"/>
                  <a:gd name="T2" fmla="*/ 0 w 42"/>
                  <a:gd name="T3" fmla="*/ 10979 h 72"/>
                  <a:gd name="T4" fmla="*/ 12 w 42"/>
                  <a:gd name="T5" fmla="*/ 3803 h 72"/>
                  <a:gd name="T6" fmla="*/ 0 w 42"/>
                  <a:gd name="T7" fmla="*/ 3803 h 72"/>
                  <a:gd name="T8" fmla="*/ 12 w 42"/>
                  <a:gd name="T9" fmla="*/ 3803 h 72"/>
                  <a:gd name="T10" fmla="*/ 24 w 42"/>
                  <a:gd name="T11" fmla="*/ 3803 h 72"/>
                  <a:gd name="T12" fmla="*/ 36 w 42"/>
                  <a:gd name="T13" fmla="*/ 3803 h 72"/>
                  <a:gd name="T14" fmla="*/ 42 w 42"/>
                  <a:gd name="T15" fmla="*/ 0 h 72"/>
                  <a:gd name="T16" fmla="*/ 30 w 42"/>
                  <a:gd name="T17" fmla="*/ 10979 h 72"/>
                  <a:gd name="T18" fmla="*/ 42 w 42"/>
                  <a:gd name="T19" fmla="*/ 28221 h 72"/>
                  <a:gd name="T20" fmla="*/ 12 w 42"/>
                  <a:gd name="T21" fmla="*/ 41361 h 72"/>
                  <a:gd name="T22" fmla="*/ 6 w 42"/>
                  <a:gd name="T23" fmla="*/ 21167 h 72"/>
                  <a:gd name="T24" fmla="*/ 6 w 42"/>
                  <a:gd name="T25" fmla="*/ 21167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120 h 287"/>
                <a:gd name="T4" fmla="*/ 66 w 365"/>
                <a:gd name="T5" fmla="*/ 234 h 287"/>
                <a:gd name="T6" fmla="*/ 143 w 365"/>
                <a:gd name="T7" fmla="*/ 384 h 287"/>
                <a:gd name="T8" fmla="*/ 191 w 365"/>
                <a:gd name="T9" fmla="*/ 354 h 287"/>
                <a:gd name="T10" fmla="*/ 341 w 365"/>
                <a:gd name="T11" fmla="*/ 604 h 287"/>
                <a:gd name="T12" fmla="*/ 305 w 365"/>
                <a:gd name="T13" fmla="*/ 369 h 287"/>
                <a:gd name="T14" fmla="*/ 365 w 365"/>
                <a:gd name="T15" fmla="*/ 276 h 287"/>
                <a:gd name="T16" fmla="*/ 359 w 365"/>
                <a:gd name="T17" fmla="*/ 264 h 287"/>
                <a:gd name="T18" fmla="*/ 335 w 365"/>
                <a:gd name="T19" fmla="*/ 243 h 287"/>
                <a:gd name="T20" fmla="*/ 299 w 365"/>
                <a:gd name="T21" fmla="*/ 180 h 287"/>
                <a:gd name="T22" fmla="*/ 257 w 365"/>
                <a:gd name="T23" fmla="*/ 144 h 287"/>
                <a:gd name="T24" fmla="*/ 215 w 365"/>
                <a:gd name="T25" fmla="*/ 108 h 287"/>
                <a:gd name="T26" fmla="*/ 173 w 365"/>
                <a:gd name="T27" fmla="*/ 9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84 h 60"/>
                <a:gd name="T16" fmla="*/ 65 w 71"/>
                <a:gd name="T17" fmla="*/ 102 h 60"/>
                <a:gd name="T18" fmla="*/ 71 w 71"/>
                <a:gd name="T19" fmla="*/ 126 h 60"/>
                <a:gd name="T20" fmla="*/ 71 w 71"/>
                <a:gd name="T21" fmla="*/ 138 h 60"/>
                <a:gd name="T22" fmla="*/ 59 w 71"/>
                <a:gd name="T23" fmla="*/ 126 h 60"/>
                <a:gd name="T24" fmla="*/ 47 w 71"/>
                <a:gd name="T25" fmla="*/ 102 h 60"/>
                <a:gd name="T26" fmla="*/ 23 w 71"/>
                <a:gd name="T27" fmla="*/ 84 h 60"/>
                <a:gd name="T28" fmla="*/ 23 w 71"/>
                <a:gd name="T29" fmla="*/ 90 h 60"/>
                <a:gd name="T30" fmla="*/ 18 w 71"/>
                <a:gd name="T31" fmla="*/ 102 h 60"/>
                <a:gd name="T32" fmla="*/ 12 w 71"/>
                <a:gd name="T33" fmla="*/ 114 h 60"/>
                <a:gd name="T34" fmla="*/ 6 w 71"/>
                <a:gd name="T35" fmla="*/ 114 h 60"/>
                <a:gd name="T36" fmla="*/ 6 w 71"/>
                <a:gd name="T37" fmla="*/ 114 h 60"/>
                <a:gd name="T38" fmla="*/ 6 w 71"/>
                <a:gd name="T39" fmla="*/ 9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108 h 162"/>
                <a:gd name="T10" fmla="*/ 96 w 161"/>
                <a:gd name="T11" fmla="*/ 114 h 162"/>
                <a:gd name="T12" fmla="*/ 102 w 161"/>
                <a:gd name="T13" fmla="*/ 130 h 162"/>
                <a:gd name="T14" fmla="*/ 108 w 161"/>
                <a:gd name="T15" fmla="*/ 154 h 162"/>
                <a:gd name="T16" fmla="*/ 120 w 161"/>
                <a:gd name="T17" fmla="*/ 178 h 162"/>
                <a:gd name="T18" fmla="*/ 143 w 161"/>
                <a:gd name="T19" fmla="*/ 219 h 162"/>
                <a:gd name="T20" fmla="*/ 155 w 161"/>
                <a:gd name="T21" fmla="*/ 267 h 162"/>
                <a:gd name="T22" fmla="*/ 161 w 161"/>
                <a:gd name="T23" fmla="*/ 297 h 162"/>
                <a:gd name="T24" fmla="*/ 161 w 161"/>
                <a:gd name="T25" fmla="*/ 309 h 162"/>
                <a:gd name="T26" fmla="*/ 96 w 161"/>
                <a:gd name="T27" fmla="*/ 190 h 162"/>
                <a:gd name="T28" fmla="*/ 30 w 161"/>
                <a:gd name="T29" fmla="*/ 10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84 h 60"/>
                <a:gd name="T4" fmla="*/ 41 w 59"/>
                <a:gd name="T5" fmla="*/ 90 h 60"/>
                <a:gd name="T6" fmla="*/ 47 w 59"/>
                <a:gd name="T7" fmla="*/ 102 h 60"/>
                <a:gd name="T8" fmla="*/ 53 w 59"/>
                <a:gd name="T9" fmla="*/ 126 h 60"/>
                <a:gd name="T10" fmla="*/ 53 w 59"/>
                <a:gd name="T11" fmla="*/ 138 h 60"/>
                <a:gd name="T12" fmla="*/ 47 w 59"/>
                <a:gd name="T13" fmla="*/ 126 h 60"/>
                <a:gd name="T14" fmla="*/ 35 w 59"/>
                <a:gd name="T15" fmla="*/ 114 h 60"/>
                <a:gd name="T16" fmla="*/ 23 w 59"/>
                <a:gd name="T17" fmla="*/ 90 h 60"/>
                <a:gd name="T18" fmla="*/ 17 w 59"/>
                <a:gd name="T19" fmla="*/ 8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90 h 204"/>
                <a:gd name="T2" fmla="*/ 245 w 245"/>
                <a:gd name="T3" fmla="*/ 96 h 204"/>
                <a:gd name="T4" fmla="*/ 209 w 245"/>
                <a:gd name="T5" fmla="*/ 176 h 204"/>
                <a:gd name="T6" fmla="*/ 143 w 245"/>
                <a:gd name="T7" fmla="*/ 287 h 204"/>
                <a:gd name="T8" fmla="*/ 167 w 245"/>
                <a:gd name="T9" fmla="*/ 342 h 204"/>
                <a:gd name="T10" fmla="*/ 179 w 245"/>
                <a:gd name="T11" fmla="*/ 444 h 204"/>
                <a:gd name="T12" fmla="*/ 77 w 245"/>
                <a:gd name="T13" fmla="*/ 287 h 204"/>
                <a:gd name="T14" fmla="*/ 47 w 245"/>
                <a:gd name="T15" fmla="*/ 176 h 204"/>
                <a:gd name="T16" fmla="*/ 89 w 245"/>
                <a:gd name="T17" fmla="*/ 138 h 204"/>
                <a:gd name="T18" fmla="*/ 59 w 245"/>
                <a:gd name="T19" fmla="*/ 9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90 h 204"/>
                <a:gd name="T50" fmla="*/ 233 w 245"/>
                <a:gd name="T51" fmla="*/ 9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57366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367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463B5-68F7-4D28-A8C2-09ED1304373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034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0406D-BD09-4465-A195-6AD1F6AA9E8F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E790DA-2A74-4B0B-B9DD-9DC542EAE79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272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kst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893CC-B4C3-44A5-A7C1-723986E05D41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32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AA58F-9448-4457-9974-1AEEEFBA9B37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57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2918A-9497-4AE4-9D9A-94A2F024668A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42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07D81-AD73-461C-ADDC-1298D04F3A6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5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DF4660-0A8A-45C6-83DF-4F49F4DE875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33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9279A-1730-476C-A911-3D27A98A65D9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087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A1DAB-A274-4233-8874-4FF1FAC797D3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35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3F8DD-46A6-4590-8BD1-131C433521B5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41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47DE8-8A4B-4C42-B8A1-B69124C6B77D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357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4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520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520 w 6027"/>
                <a:gd name="T7" fmla="*/ 0 h 2296"/>
                <a:gd name="T8" fmla="*/ 520 w 6027"/>
                <a:gd name="T9" fmla="*/ 1 h 2296"/>
                <a:gd name="T10" fmla="*/ 520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563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sp>
        <p:nvSpPr>
          <p:cNvPr id="1027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63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04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4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7668 h 353"/>
                  <a:gd name="T4" fmla="*/ 24 w 186"/>
                  <a:gd name="T5" fmla="*/ 13158 h 353"/>
                  <a:gd name="T6" fmla="*/ 18 w 186"/>
                  <a:gd name="T7" fmla="*/ 28484 h 353"/>
                  <a:gd name="T8" fmla="*/ 42 w 186"/>
                  <a:gd name="T9" fmla="*/ 49449 h 353"/>
                  <a:gd name="T10" fmla="*/ 48 w 186"/>
                  <a:gd name="T11" fmla="*/ 70011 h 353"/>
                  <a:gd name="T12" fmla="*/ 0 w 186"/>
                  <a:gd name="T13" fmla="*/ 152995 h 353"/>
                  <a:gd name="T14" fmla="*/ 54 w 186"/>
                  <a:gd name="T15" fmla="*/ 101187 h 353"/>
                  <a:gd name="T16" fmla="*/ 84 w 186"/>
                  <a:gd name="T17" fmla="*/ 93398 h 353"/>
                  <a:gd name="T18" fmla="*/ 126 w 186"/>
                  <a:gd name="T19" fmla="*/ 54791 h 353"/>
                  <a:gd name="T20" fmla="*/ 144 w 186"/>
                  <a:gd name="T21" fmla="*/ 51837 h 353"/>
                  <a:gd name="T22" fmla="*/ 144 w 186"/>
                  <a:gd name="T23" fmla="*/ 39106 h 353"/>
                  <a:gd name="T24" fmla="*/ 186 w 186"/>
                  <a:gd name="T25" fmla="*/ 28484 h 353"/>
                  <a:gd name="T26" fmla="*/ 162 w 186"/>
                  <a:gd name="T27" fmla="*/ 25832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4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4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2952 h 66"/>
                  <a:gd name="T8" fmla="*/ 6 w 155"/>
                  <a:gd name="T9" fmla="*/ 8507 h 66"/>
                  <a:gd name="T10" fmla="*/ 0 w 155"/>
                  <a:gd name="T11" fmla="*/ 11651 h 66"/>
                  <a:gd name="T12" fmla="*/ 78 w 155"/>
                  <a:gd name="T13" fmla="*/ 28554 h 66"/>
                  <a:gd name="T14" fmla="*/ 96 w 155"/>
                  <a:gd name="T15" fmla="*/ 20101 h 66"/>
                  <a:gd name="T16" fmla="*/ 155 w 155"/>
                  <a:gd name="T17" fmla="*/ 31766 h 66"/>
                  <a:gd name="T18" fmla="*/ 126 w 155"/>
                  <a:gd name="T19" fmla="*/ 11651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04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21167 h 72"/>
                  <a:gd name="T2" fmla="*/ 0 w 42"/>
                  <a:gd name="T3" fmla="*/ 10979 h 72"/>
                  <a:gd name="T4" fmla="*/ 12 w 42"/>
                  <a:gd name="T5" fmla="*/ 3803 h 72"/>
                  <a:gd name="T6" fmla="*/ 0 w 42"/>
                  <a:gd name="T7" fmla="*/ 3803 h 72"/>
                  <a:gd name="T8" fmla="*/ 12 w 42"/>
                  <a:gd name="T9" fmla="*/ 3803 h 72"/>
                  <a:gd name="T10" fmla="*/ 24 w 42"/>
                  <a:gd name="T11" fmla="*/ 3803 h 72"/>
                  <a:gd name="T12" fmla="*/ 36 w 42"/>
                  <a:gd name="T13" fmla="*/ 3803 h 72"/>
                  <a:gd name="T14" fmla="*/ 42 w 42"/>
                  <a:gd name="T15" fmla="*/ 0 h 72"/>
                  <a:gd name="T16" fmla="*/ 30 w 42"/>
                  <a:gd name="T17" fmla="*/ 10979 h 72"/>
                  <a:gd name="T18" fmla="*/ 42 w 42"/>
                  <a:gd name="T19" fmla="*/ 28221 h 72"/>
                  <a:gd name="T20" fmla="*/ 12 w 42"/>
                  <a:gd name="T21" fmla="*/ 41361 h 72"/>
                  <a:gd name="T22" fmla="*/ 6 w 42"/>
                  <a:gd name="T23" fmla="*/ 21167 h 72"/>
                  <a:gd name="T24" fmla="*/ 6 w 42"/>
                  <a:gd name="T25" fmla="*/ 21167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sp>
          <p:nvSpPr>
            <p:cNvPr id="563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nl-NL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3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120 h 287"/>
                <a:gd name="T4" fmla="*/ 66 w 365"/>
                <a:gd name="T5" fmla="*/ 234 h 287"/>
                <a:gd name="T6" fmla="*/ 143 w 365"/>
                <a:gd name="T7" fmla="*/ 384 h 287"/>
                <a:gd name="T8" fmla="*/ 191 w 365"/>
                <a:gd name="T9" fmla="*/ 354 h 287"/>
                <a:gd name="T10" fmla="*/ 341 w 365"/>
                <a:gd name="T11" fmla="*/ 604 h 287"/>
                <a:gd name="T12" fmla="*/ 305 w 365"/>
                <a:gd name="T13" fmla="*/ 369 h 287"/>
                <a:gd name="T14" fmla="*/ 365 w 365"/>
                <a:gd name="T15" fmla="*/ 276 h 287"/>
                <a:gd name="T16" fmla="*/ 359 w 365"/>
                <a:gd name="T17" fmla="*/ 264 h 287"/>
                <a:gd name="T18" fmla="*/ 335 w 365"/>
                <a:gd name="T19" fmla="*/ 243 h 287"/>
                <a:gd name="T20" fmla="*/ 299 w 365"/>
                <a:gd name="T21" fmla="*/ 180 h 287"/>
                <a:gd name="T22" fmla="*/ 257 w 365"/>
                <a:gd name="T23" fmla="*/ 144 h 287"/>
                <a:gd name="T24" fmla="*/ 215 w 365"/>
                <a:gd name="T25" fmla="*/ 108 h 287"/>
                <a:gd name="T26" fmla="*/ 173 w 365"/>
                <a:gd name="T27" fmla="*/ 90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3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3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84 h 60"/>
                <a:gd name="T16" fmla="*/ 65 w 71"/>
                <a:gd name="T17" fmla="*/ 102 h 60"/>
                <a:gd name="T18" fmla="*/ 71 w 71"/>
                <a:gd name="T19" fmla="*/ 126 h 60"/>
                <a:gd name="T20" fmla="*/ 71 w 71"/>
                <a:gd name="T21" fmla="*/ 138 h 60"/>
                <a:gd name="T22" fmla="*/ 59 w 71"/>
                <a:gd name="T23" fmla="*/ 126 h 60"/>
                <a:gd name="T24" fmla="*/ 47 w 71"/>
                <a:gd name="T25" fmla="*/ 102 h 60"/>
                <a:gd name="T26" fmla="*/ 23 w 71"/>
                <a:gd name="T27" fmla="*/ 84 h 60"/>
                <a:gd name="T28" fmla="*/ 23 w 71"/>
                <a:gd name="T29" fmla="*/ 90 h 60"/>
                <a:gd name="T30" fmla="*/ 18 w 71"/>
                <a:gd name="T31" fmla="*/ 102 h 60"/>
                <a:gd name="T32" fmla="*/ 12 w 71"/>
                <a:gd name="T33" fmla="*/ 114 h 60"/>
                <a:gd name="T34" fmla="*/ 6 w 71"/>
                <a:gd name="T35" fmla="*/ 114 h 60"/>
                <a:gd name="T36" fmla="*/ 6 w 71"/>
                <a:gd name="T37" fmla="*/ 114 h 60"/>
                <a:gd name="T38" fmla="*/ 6 w 71"/>
                <a:gd name="T39" fmla="*/ 90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3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108 h 162"/>
                <a:gd name="T10" fmla="*/ 96 w 161"/>
                <a:gd name="T11" fmla="*/ 114 h 162"/>
                <a:gd name="T12" fmla="*/ 102 w 161"/>
                <a:gd name="T13" fmla="*/ 130 h 162"/>
                <a:gd name="T14" fmla="*/ 108 w 161"/>
                <a:gd name="T15" fmla="*/ 154 h 162"/>
                <a:gd name="T16" fmla="*/ 120 w 161"/>
                <a:gd name="T17" fmla="*/ 178 h 162"/>
                <a:gd name="T18" fmla="*/ 143 w 161"/>
                <a:gd name="T19" fmla="*/ 219 h 162"/>
                <a:gd name="T20" fmla="*/ 155 w 161"/>
                <a:gd name="T21" fmla="*/ 267 h 162"/>
                <a:gd name="T22" fmla="*/ 161 w 161"/>
                <a:gd name="T23" fmla="*/ 297 h 162"/>
                <a:gd name="T24" fmla="*/ 161 w 161"/>
                <a:gd name="T25" fmla="*/ 309 h 162"/>
                <a:gd name="T26" fmla="*/ 96 w 161"/>
                <a:gd name="T27" fmla="*/ 190 h 162"/>
                <a:gd name="T28" fmla="*/ 30 w 161"/>
                <a:gd name="T29" fmla="*/ 108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3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84 h 60"/>
                <a:gd name="T4" fmla="*/ 41 w 59"/>
                <a:gd name="T5" fmla="*/ 90 h 60"/>
                <a:gd name="T6" fmla="*/ 47 w 59"/>
                <a:gd name="T7" fmla="*/ 102 h 60"/>
                <a:gd name="T8" fmla="*/ 53 w 59"/>
                <a:gd name="T9" fmla="*/ 126 h 60"/>
                <a:gd name="T10" fmla="*/ 53 w 59"/>
                <a:gd name="T11" fmla="*/ 138 h 60"/>
                <a:gd name="T12" fmla="*/ 47 w 59"/>
                <a:gd name="T13" fmla="*/ 126 h 60"/>
                <a:gd name="T14" fmla="*/ 35 w 59"/>
                <a:gd name="T15" fmla="*/ 114 h 60"/>
                <a:gd name="T16" fmla="*/ 23 w 59"/>
                <a:gd name="T17" fmla="*/ 90 h 60"/>
                <a:gd name="T18" fmla="*/ 17 w 59"/>
                <a:gd name="T19" fmla="*/ 84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104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90 h 204"/>
                <a:gd name="T2" fmla="*/ 245 w 245"/>
                <a:gd name="T3" fmla="*/ 96 h 204"/>
                <a:gd name="T4" fmla="*/ 209 w 245"/>
                <a:gd name="T5" fmla="*/ 176 h 204"/>
                <a:gd name="T6" fmla="*/ 143 w 245"/>
                <a:gd name="T7" fmla="*/ 287 h 204"/>
                <a:gd name="T8" fmla="*/ 167 w 245"/>
                <a:gd name="T9" fmla="*/ 342 h 204"/>
                <a:gd name="T10" fmla="*/ 179 w 245"/>
                <a:gd name="T11" fmla="*/ 444 h 204"/>
                <a:gd name="T12" fmla="*/ 77 w 245"/>
                <a:gd name="T13" fmla="*/ 287 h 204"/>
                <a:gd name="T14" fmla="*/ 47 w 245"/>
                <a:gd name="T15" fmla="*/ 176 h 204"/>
                <a:gd name="T16" fmla="*/ 89 w 245"/>
                <a:gd name="T17" fmla="*/ 138 h 204"/>
                <a:gd name="T18" fmla="*/ 59 w 245"/>
                <a:gd name="T19" fmla="*/ 90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90 h 204"/>
                <a:gd name="T50" fmla="*/ 233 w 245"/>
                <a:gd name="T51" fmla="*/ 90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56342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Click to edit Master text styles</a:t>
            </a:r>
          </a:p>
          <a:p>
            <a:pPr lvl="1"/>
            <a:r>
              <a:rPr lang="en-US" altLang="nl-NL"/>
              <a:t>Second level</a:t>
            </a:r>
          </a:p>
          <a:p>
            <a:pPr lvl="2"/>
            <a:r>
              <a:rPr lang="en-US" altLang="nl-NL"/>
              <a:t>Third level</a:t>
            </a:r>
          </a:p>
          <a:p>
            <a:pPr lvl="3"/>
            <a:r>
              <a:rPr lang="en-US" altLang="nl-NL"/>
              <a:t>Fourth level</a:t>
            </a:r>
          </a:p>
          <a:p>
            <a:pPr lvl="4"/>
            <a:r>
              <a:rPr lang="en-US" altLang="nl-NL"/>
              <a:t>Fifth level</a:t>
            </a:r>
          </a:p>
        </p:txBody>
      </p:sp>
      <p:sp>
        <p:nvSpPr>
          <p:cNvPr id="56344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45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46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545AA31-ECDF-424D-8404-E2C474CED384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5085" r:id="rId1"/>
    <p:sldLayoutId id="2147485074" r:id="rId2"/>
    <p:sldLayoutId id="2147485075" r:id="rId3"/>
    <p:sldLayoutId id="2147485076" r:id="rId4"/>
    <p:sldLayoutId id="2147485077" r:id="rId5"/>
    <p:sldLayoutId id="2147485078" r:id="rId6"/>
    <p:sldLayoutId id="2147485079" r:id="rId7"/>
    <p:sldLayoutId id="2147485080" r:id="rId8"/>
    <p:sldLayoutId id="2147485081" r:id="rId9"/>
    <p:sldLayoutId id="2147485082" r:id="rId10"/>
    <p:sldLayoutId id="2147485083" r:id="rId11"/>
    <p:sldLayoutId id="214748508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nl/imgres?imgurl=http://www.ikverhuismee.tv/upload/tvzenders.png&amp;imgrefurl=http://www.ikverhuismee.tv/?action%3Dpagina%26id%3D179%26title%3DWat%20is%20MPEG4?&amp;usg=__thhv5MnV7Rnh7Vhgo13-X4nzqfY=&amp;h=148&amp;w=194&amp;sz=115&amp;hl=nl&amp;start=3&amp;zoom=1&amp;itbs=1&amp;tbnid=S2I-yQp8JrdYYM:&amp;tbnh=79&amp;tbnw=103&amp;prev=/images?q%3Dtelevisiezenders%26hl%3Dnl%26gbv%3D2%26tbs%3Disch:1&amp;ei=F91iTbKvIYWXOqHmnLMJ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Overzicht%20RTL7%20jan-apr16%20Per%20Genre.ppt" TargetMode="External"/><Relationship Id="rId2" Type="http://schemas.openxmlformats.org/officeDocument/2006/relationships/hyperlink" Target="Overzicht%20RTL7%20jan-apr16%20ALG.pp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Overzicht%20RTL7%20jan-apr16%20MEER.pp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Cre&#235;ren%20model%20en%20te%20tonen/Kdh's%20en%20Maa's%20per%20PS%20Genre%20Form%20BETER%20rtl%20zond%20Verw.xls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7504" y="1340768"/>
            <a:ext cx="8640959" cy="1863973"/>
          </a:xfrm>
        </p:spPr>
        <p:txBody>
          <a:bodyPr/>
          <a:lstStyle/>
          <a:p>
            <a:pPr>
              <a:defRPr/>
            </a:pPr>
            <a:br>
              <a:rPr lang="nl-NL" altLang="nl-NL" sz="4400" b="1" dirty="0">
                <a:solidFill>
                  <a:schemeClr val="hlink"/>
                </a:solidFill>
              </a:rPr>
            </a:br>
            <a:r>
              <a:rPr lang="nl-NL" altLang="nl-NL" sz="3600" b="1" dirty="0">
                <a:solidFill>
                  <a:schemeClr val="hlink"/>
                </a:solidFill>
              </a:rPr>
              <a:t>Kijkcijfers voorspellen</a:t>
            </a:r>
            <a:endParaRPr lang="en-US" altLang="nl-NL" sz="3600" b="1" dirty="0">
              <a:solidFill>
                <a:schemeClr val="hlink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7700" y="2996952"/>
            <a:ext cx="7848600" cy="864096"/>
          </a:xfrm>
        </p:spPr>
        <p:txBody>
          <a:bodyPr/>
          <a:lstStyle/>
          <a:p>
            <a:pPr>
              <a:defRPr/>
            </a:pPr>
            <a:r>
              <a:rPr lang="nl-NL" altLang="nl-NL" sz="2800" dirty="0"/>
              <a:t>Van blokken of programmatitels</a:t>
            </a:r>
          </a:p>
          <a:p>
            <a:pPr>
              <a:defRPr/>
            </a:pPr>
            <a:endParaRPr lang="nl-NL" altLang="nl-NL" sz="2200" i="1" dirty="0">
              <a:solidFill>
                <a:srgbClr val="5BFF5B"/>
              </a:solidFill>
            </a:endParaRPr>
          </a:p>
          <a:p>
            <a:pPr>
              <a:defRPr/>
            </a:pPr>
            <a:endParaRPr lang="nl-NL" altLang="nl-NL" sz="2200" i="1" dirty="0">
              <a:solidFill>
                <a:srgbClr val="5BFF5B"/>
              </a:solidFill>
            </a:endParaRPr>
          </a:p>
          <a:p>
            <a:pPr>
              <a:defRPr/>
            </a:pPr>
            <a:r>
              <a:rPr lang="nl-NL" altLang="nl-NL" sz="2200" i="1" dirty="0">
                <a:solidFill>
                  <a:srgbClr val="5BFF5B"/>
                </a:solidFill>
              </a:rPr>
              <a:t>TV </a:t>
            </a:r>
            <a:r>
              <a:rPr lang="nl-NL" altLang="nl-NL" sz="2200" i="1" dirty="0" err="1">
                <a:solidFill>
                  <a:srgbClr val="5BFF5B"/>
                </a:solidFill>
              </a:rPr>
              <a:t>Audience</a:t>
            </a:r>
            <a:r>
              <a:rPr lang="nl-NL" altLang="nl-NL" sz="2200" i="1" dirty="0">
                <a:solidFill>
                  <a:srgbClr val="5BFF5B"/>
                </a:solidFill>
              </a:rPr>
              <a:t> Solutions</a:t>
            </a:r>
          </a:p>
          <a:p>
            <a:pPr>
              <a:defRPr/>
            </a:pPr>
            <a:endParaRPr lang="nl-NL" altLang="nl-NL" sz="2200" i="1" dirty="0">
              <a:solidFill>
                <a:srgbClr val="5BFF5B"/>
              </a:solidFill>
            </a:endParaRPr>
          </a:p>
          <a:p>
            <a:pPr>
              <a:defRPr/>
            </a:pPr>
            <a:endParaRPr lang="en-US" altLang="nl-NL" dirty="0">
              <a:solidFill>
                <a:srgbClr val="5BFF5B"/>
              </a:solidFill>
            </a:endParaRPr>
          </a:p>
        </p:txBody>
      </p:sp>
      <p:pic>
        <p:nvPicPr>
          <p:cNvPr id="3076" name="Picture 2" descr="top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6092825"/>
            <a:ext cx="1050925" cy="58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" name="Group 14"/>
          <p:cNvGraphicFramePr>
            <a:graphicFrameLocks/>
          </p:cNvGraphicFramePr>
          <p:nvPr/>
        </p:nvGraphicFramePr>
        <p:xfrm>
          <a:off x="3419475" y="6092825"/>
          <a:ext cx="2879725" cy="576263"/>
        </p:xfrm>
        <a:graphic>
          <a:graphicData uri="http://schemas.openxmlformats.org/drawingml/2006/table">
            <a:tbl>
              <a:tblPr/>
              <a:tblGrid>
                <a:gridCol w="2879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TV Audience Solutions </a:t>
                      </a:r>
                      <a:endParaRPr kumimoji="0" lang="nl-NL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Optimizing viewer ratings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TVAS-model</a:t>
            </a:r>
          </a:p>
        </p:txBody>
      </p:sp>
      <p:sp>
        <p:nvSpPr>
          <p:cNvPr id="409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 sz="3000" dirty="0"/>
              <a:t>Tool bij </a:t>
            </a:r>
            <a:r>
              <a:rPr lang="nl-NL" altLang="nl-NL" sz="3000" dirty="0">
                <a:solidFill>
                  <a:srgbClr val="FFFF00"/>
                </a:solidFill>
              </a:rPr>
              <a:t>voorspellen </a:t>
            </a:r>
            <a:r>
              <a:rPr lang="nl-NL" altLang="nl-NL" sz="3000" dirty="0"/>
              <a:t>kijkcijfers o.b.v. content, tijdstip, schema, concurrentie en weer</a:t>
            </a:r>
          </a:p>
          <a:p>
            <a:r>
              <a:rPr lang="nl-NL" altLang="nl-NL" sz="3000" dirty="0"/>
              <a:t>En achteraf </a:t>
            </a:r>
            <a:r>
              <a:rPr lang="nl-NL" altLang="nl-NL" sz="3000" dirty="0">
                <a:solidFill>
                  <a:srgbClr val="FFFF00"/>
                </a:solidFill>
              </a:rPr>
              <a:t>verklaren</a:t>
            </a:r>
          </a:p>
          <a:p>
            <a:r>
              <a:rPr lang="nl-NL" altLang="nl-NL" sz="3000" dirty="0"/>
              <a:t>Én Tv-concepten </a:t>
            </a:r>
            <a:r>
              <a:rPr lang="nl-NL" altLang="nl-NL" sz="3000" dirty="0">
                <a:solidFill>
                  <a:srgbClr val="FFFF00"/>
                </a:solidFill>
              </a:rPr>
              <a:t>bedenken</a:t>
            </a:r>
          </a:p>
          <a:p>
            <a:r>
              <a:rPr lang="nl-NL" altLang="nl-NL" sz="3000" dirty="0"/>
              <a:t>Statistiek, maar ruimte voor eigen gevoel</a:t>
            </a:r>
          </a:p>
        </p:txBody>
      </p:sp>
      <p:pic>
        <p:nvPicPr>
          <p:cNvPr id="5" name="Picture 2055" descr="ANd9GcRQHh3CazQysJU_nC0ghASjrd2IkLIokVqK6vN0BioqChUR1_cVOvnL4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5562600"/>
            <a:ext cx="1370013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TVAS-model (2)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3100" dirty="0">
                <a:solidFill>
                  <a:srgbClr val="FFFF00"/>
                </a:solidFill>
              </a:rPr>
              <a:t>Voorspellen </a:t>
            </a:r>
            <a:r>
              <a:rPr lang="nl-NL" altLang="nl-NL" sz="3100" i="1" dirty="0"/>
              <a:t>en</a:t>
            </a:r>
            <a:r>
              <a:rPr lang="nl-NL" altLang="nl-NL" sz="3100" dirty="0">
                <a:solidFill>
                  <a:srgbClr val="FFFF00"/>
                </a:solidFill>
              </a:rPr>
              <a:t> verklaren</a:t>
            </a:r>
            <a:r>
              <a:rPr lang="nl-NL" altLang="nl-NL" sz="3100" dirty="0"/>
              <a:t> kijkdichtheden door o.a. </a:t>
            </a:r>
            <a:r>
              <a:rPr lang="nl-NL" altLang="nl-NL" sz="3100" dirty="0">
                <a:solidFill>
                  <a:srgbClr val="5BFF5B"/>
                </a:solidFill>
              </a:rPr>
              <a:t>regressiemodellen:</a:t>
            </a:r>
            <a:r>
              <a:rPr lang="nl-NL" altLang="nl-NL" sz="3100" dirty="0"/>
              <a:t> 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300" dirty="0"/>
              <a:t>Hoe beïnvloeden factoren kijkcijfers?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300" dirty="0"/>
              <a:t>Tv-programma’s en reclameblokken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300" dirty="0"/>
              <a:t>Kijkdichtheden óf zenderaandelen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300" dirty="0"/>
              <a:t>Alle mogelijke doelgroepen (tot 12 ‘tegelijk’)</a:t>
            </a:r>
          </a:p>
          <a:p>
            <a:pPr eaLnBrk="1" hangingPunct="1">
              <a:lnSpc>
                <a:spcPct val="80000"/>
              </a:lnSpc>
            </a:pPr>
            <a:endParaRPr lang="nl-NL" altLang="nl-NL" sz="3100" dirty="0"/>
          </a:p>
          <a:p>
            <a:pPr eaLnBrk="1" hangingPunct="1">
              <a:lnSpc>
                <a:spcPct val="80000"/>
              </a:lnSpc>
            </a:pPr>
            <a:r>
              <a:rPr lang="nl-NL" altLang="nl-NL" sz="3100" dirty="0">
                <a:solidFill>
                  <a:srgbClr val="5BFF5B"/>
                </a:solidFill>
              </a:rPr>
              <a:t>Y = a + </a:t>
            </a:r>
            <a:r>
              <a:rPr lang="nl-NL" altLang="nl-NL" sz="3100" dirty="0" err="1">
                <a:solidFill>
                  <a:srgbClr val="5BFF5B"/>
                </a:solidFill>
              </a:rPr>
              <a:t>bX</a:t>
            </a:r>
            <a:endParaRPr lang="nl-NL" altLang="nl-NL" sz="3100" dirty="0">
              <a:solidFill>
                <a:srgbClr val="5BFF5B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nl-NL" altLang="nl-NL" sz="2700" dirty="0"/>
              <a:t>Y = aantal kijkers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700" dirty="0"/>
              <a:t>X = de mee te nemen factoren: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1900" dirty="0"/>
              <a:t>Inhoudsvariabelen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1900" dirty="0"/>
              <a:t>Externe variabelen (tijdstip, andere zenders)</a:t>
            </a:r>
          </a:p>
          <a:p>
            <a:pPr lvl="1" eaLnBrk="1" hangingPunct="1">
              <a:lnSpc>
                <a:spcPct val="80000"/>
              </a:lnSpc>
            </a:pPr>
            <a:endParaRPr lang="nl-NL" altLang="nl-NL" sz="2700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nl-NL" altLang="nl-NL" sz="2800" dirty="0"/>
          </a:p>
          <a:p>
            <a:pPr eaLnBrk="1" hangingPunct="1">
              <a:lnSpc>
                <a:spcPct val="80000"/>
              </a:lnSpc>
            </a:pPr>
            <a:endParaRPr lang="en-US" altLang="nl-NL" sz="2800" dirty="0"/>
          </a:p>
        </p:txBody>
      </p:sp>
      <p:pic>
        <p:nvPicPr>
          <p:cNvPr id="614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5241925"/>
            <a:ext cx="1985963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4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5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TVAS-model (3)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3100" dirty="0">
                <a:solidFill>
                  <a:srgbClr val="5BFF5B"/>
                </a:solidFill>
              </a:rPr>
              <a:t>Meegenomen factoren: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700" dirty="0">
                <a:solidFill>
                  <a:srgbClr val="5BFF5B"/>
                </a:solidFill>
              </a:rPr>
              <a:t>Inhoudsvariabelen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2300" dirty="0"/>
              <a:t>Soort (bv. </a:t>
            </a:r>
            <a:r>
              <a:rPr lang="nl-NL" altLang="nl-NL" sz="2300" i="1" dirty="0"/>
              <a:t>serie</a:t>
            </a:r>
            <a:r>
              <a:rPr lang="nl-NL" altLang="nl-NL" sz="2300" dirty="0"/>
              <a:t>), genre1 (bv. </a:t>
            </a:r>
            <a:r>
              <a:rPr lang="nl-NL" altLang="nl-NL" sz="2300" i="1" dirty="0"/>
              <a:t>drama</a:t>
            </a:r>
            <a:r>
              <a:rPr lang="nl-NL" altLang="nl-NL" sz="2300" dirty="0"/>
              <a:t>), genre2 (bv. </a:t>
            </a:r>
            <a:r>
              <a:rPr lang="nl-NL" altLang="nl-NL" sz="2300" i="1" dirty="0"/>
              <a:t>verraad</a:t>
            </a:r>
            <a:r>
              <a:rPr lang="nl-NL" altLang="nl-NL" sz="2300" dirty="0"/>
              <a:t>)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2300" dirty="0"/>
              <a:t>Land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2300" dirty="0"/>
              <a:t>Vele andere:</a:t>
            </a:r>
          </a:p>
          <a:p>
            <a:pPr lvl="3" eaLnBrk="1" hangingPunct="1">
              <a:lnSpc>
                <a:spcPct val="80000"/>
              </a:lnSpc>
            </a:pPr>
            <a:r>
              <a:rPr lang="nl-NL" altLang="nl-NL" sz="1900" dirty="0"/>
              <a:t>Presentatoren/acteurs</a:t>
            </a:r>
          </a:p>
          <a:p>
            <a:pPr lvl="3" eaLnBrk="1" hangingPunct="1">
              <a:lnSpc>
                <a:spcPct val="80000"/>
              </a:lnSpc>
            </a:pPr>
            <a:r>
              <a:rPr lang="nl-NL" altLang="nl-NL" sz="1900" dirty="0"/>
              <a:t>Ontspannings-, opleidingsniveau, doelgroep, mooie beelden, effecten, luchtigheid, geweld, seks, focus op </a:t>
            </a:r>
            <a:r>
              <a:rPr lang="nl-NL" altLang="nl-NL" sz="1900" dirty="0" err="1"/>
              <a:t>personality</a:t>
            </a:r>
            <a:r>
              <a:rPr lang="nl-NL" altLang="nl-NL" sz="1900" dirty="0"/>
              <a:t>, m/v-emotie</a:t>
            </a:r>
          </a:p>
          <a:p>
            <a:pPr lvl="3" eaLnBrk="1" hangingPunct="1">
              <a:lnSpc>
                <a:spcPct val="80000"/>
              </a:lnSpc>
            </a:pPr>
            <a:r>
              <a:rPr lang="nl-NL" altLang="nl-NL" sz="1900" dirty="0"/>
              <a:t>(in een database zijn alle prime-time-programma’s van </a:t>
            </a:r>
            <a:r>
              <a:rPr lang="nl-NL" altLang="nl-NL" sz="1900" dirty="0" err="1"/>
              <a:t>Talpa</a:t>
            </a:r>
            <a:r>
              <a:rPr lang="nl-NL" altLang="nl-NL" sz="1900" dirty="0"/>
              <a:t>, NPO, RTL </a:t>
            </a:r>
            <a:r>
              <a:rPr lang="nl-NL" altLang="nl-NL" sz="1900" dirty="0" err="1"/>
              <a:t>gerated</a:t>
            </a:r>
            <a:r>
              <a:rPr lang="nl-NL" altLang="nl-NL" sz="1900" dirty="0"/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700" dirty="0">
                <a:solidFill>
                  <a:srgbClr val="5BFF5B"/>
                </a:solidFill>
              </a:rPr>
              <a:t>‘Externe’ variabelen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1900" dirty="0"/>
              <a:t>Tijdstip, rol lead-in en lead-out (aangepast aan bv. tijdstip; 21.30 werkt anders dan 20.30), concurrentie, weer en wind</a:t>
            </a:r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3246" y="1340767"/>
            <a:ext cx="691122" cy="723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417" y="1340768"/>
            <a:ext cx="1150496" cy="7198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11" descr="Afbeeldingsresultaat voor sbs presentatoren"/>
          <p:cNvSpPr>
            <a:spLocks noChangeAspect="1" noChangeArrowheads="1"/>
          </p:cNvSpPr>
          <p:nvPr/>
        </p:nvSpPr>
        <p:spPr bwMode="auto">
          <a:xfrm>
            <a:off x="0" y="-13652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nl-NL" altLang="nl-NL" sz="1800"/>
          </a:p>
        </p:txBody>
      </p:sp>
      <p:sp>
        <p:nvSpPr>
          <p:cNvPr id="7175" name="AutoShape 13" descr="Afbeeldingsresultaat voor sbs presentatoren"/>
          <p:cNvSpPr>
            <a:spLocks noChangeAspect="1" noChangeArrowheads="1"/>
          </p:cNvSpPr>
          <p:nvPr/>
        </p:nvSpPr>
        <p:spPr bwMode="auto">
          <a:xfrm>
            <a:off x="152400" y="1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nl-NL" altLang="nl-NL" sz="1800"/>
          </a:p>
        </p:txBody>
      </p:sp>
      <p:pic>
        <p:nvPicPr>
          <p:cNvPr id="10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996952"/>
            <a:ext cx="903288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168" y="2995364"/>
            <a:ext cx="1341438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149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TVAS-model (4)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288" y="1628775"/>
            <a:ext cx="8497887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80000"/>
              </a:lnSpc>
              <a:defRPr/>
            </a:pPr>
            <a:r>
              <a:rPr lang="nl-NL" altLang="nl-NL" sz="3100" dirty="0">
                <a:solidFill>
                  <a:srgbClr val="FFFF00"/>
                </a:solidFill>
              </a:rPr>
              <a:t>Zijvertakkingen van TVAS-model: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nl-NL" altLang="nl-NL" sz="2700" dirty="0">
                <a:solidFill>
                  <a:srgbClr val="FFFF00"/>
                </a:solidFill>
              </a:rPr>
              <a:t>Reclamevoorspelmodel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nl-NL" altLang="nl-NL" sz="2300" dirty="0"/>
              <a:t>Naast programmavoorspelmodel ook meenemen hoe </a:t>
            </a:r>
            <a:r>
              <a:rPr lang="nl-NL" altLang="nl-NL" sz="2300" dirty="0" err="1"/>
              <a:t>kdh’s</a:t>
            </a:r>
            <a:r>
              <a:rPr lang="nl-NL" altLang="nl-NL" sz="2300" dirty="0"/>
              <a:t> reclameblokken zich verhouden tot programma’s in verschillende situaties (bv. genres)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nl-NL" altLang="nl-NL" sz="2300" dirty="0"/>
              <a:t>Mogelijk om voor toekomstige maand voor </a:t>
            </a:r>
            <a:r>
              <a:rPr lang="nl-NL" altLang="nl-NL" sz="2300" dirty="0">
                <a:solidFill>
                  <a:srgbClr val="FFFF00"/>
                </a:solidFill>
              </a:rPr>
              <a:t>12 doelgroepen </a:t>
            </a:r>
            <a:r>
              <a:rPr lang="nl-NL" altLang="nl-NL" sz="2300" dirty="0"/>
              <a:t>met ‘paar drukken op knop’ voorspellingen te doen van alle breaks </a:t>
            </a:r>
            <a:r>
              <a:rPr lang="nl-NL" altLang="nl-NL" sz="2300" dirty="0" err="1"/>
              <a:t>prime-time</a:t>
            </a:r>
            <a:endParaRPr lang="nl-NL" altLang="nl-NL" sz="23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nl-NL" altLang="nl-NL" sz="2700" dirty="0">
                <a:solidFill>
                  <a:srgbClr val="FFFF00"/>
                </a:solidFill>
              </a:rPr>
              <a:t>Gelijke programma’s afgelopen weken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nl-NL" altLang="nl-NL" sz="2300" dirty="0"/>
              <a:t>alleen gemiddelden of bewerkte trend afgelopen weken + wijzigingen in weer, lead-in, concurrentie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nl-NL" altLang="nl-NL" sz="2700" dirty="0">
                <a:solidFill>
                  <a:srgbClr val="FFFF00"/>
                </a:solidFill>
              </a:rPr>
              <a:t>Filmvoorspelmodel</a:t>
            </a:r>
            <a:endParaRPr lang="nl-NL" altLang="nl-NL" sz="2700" dirty="0"/>
          </a:p>
          <a:p>
            <a:pPr lvl="3" eaLnBrk="1" hangingPunct="1">
              <a:lnSpc>
                <a:spcPct val="80000"/>
              </a:lnSpc>
              <a:defRPr/>
            </a:pPr>
            <a:r>
              <a:rPr lang="nl-NL" altLang="nl-NL" sz="2300" dirty="0"/>
              <a:t>inclusief extra filmvariabelen als </a:t>
            </a:r>
            <a:r>
              <a:rPr lang="nl-NL" altLang="nl-NL" sz="2300" dirty="0">
                <a:solidFill>
                  <a:srgbClr val="FFFF00"/>
                </a:solidFill>
              </a:rPr>
              <a:t>IMDB-rating</a:t>
            </a:r>
            <a:r>
              <a:rPr lang="nl-NL" altLang="nl-NL" sz="2300" dirty="0"/>
              <a:t>, </a:t>
            </a:r>
            <a:r>
              <a:rPr lang="nl-NL" altLang="nl-NL" sz="2300" dirty="0">
                <a:solidFill>
                  <a:srgbClr val="FFFF00"/>
                </a:solidFill>
              </a:rPr>
              <a:t>biosbezoek</a:t>
            </a:r>
            <a:r>
              <a:rPr lang="nl-NL" altLang="nl-NL" sz="2300" dirty="0"/>
              <a:t> én hoe vaak was een film al op TV (i.c.m. hoe lang geleden)</a:t>
            </a:r>
            <a:endParaRPr lang="nl-NL" altLang="nl-NL" sz="2700" dirty="0">
              <a:solidFill>
                <a:srgbClr val="5BFF5B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nl-NL" altLang="nl-NL" sz="2700" dirty="0">
              <a:solidFill>
                <a:srgbClr val="5BFF5B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nl-NL" altLang="nl-NL" sz="2700" dirty="0">
              <a:solidFill>
                <a:srgbClr val="5BFF5B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nl-NL" altLang="nl-NL" sz="2700" dirty="0">
              <a:solidFill>
                <a:srgbClr val="5BFF5B"/>
              </a:solidFill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3163" y="1341438"/>
            <a:ext cx="1370012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5805488"/>
            <a:ext cx="15763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9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/>
              <a:t>TVAS-model (5)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288" y="1628775"/>
            <a:ext cx="8497887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lnSpc>
                <a:spcPct val="80000"/>
              </a:lnSpc>
              <a:buFontTx/>
              <a:buChar char="-"/>
              <a:defRPr/>
            </a:pPr>
            <a:r>
              <a:rPr lang="nl-NL" altLang="nl-NL" sz="3100" dirty="0">
                <a:solidFill>
                  <a:srgbClr val="FFFF00"/>
                </a:solidFill>
              </a:rPr>
              <a:t>Kijkcijfers per titel weten </a:t>
            </a:r>
            <a:r>
              <a:rPr lang="nl-NL" altLang="nl-NL" sz="3100" dirty="0"/>
              <a:t>voor light-kanalen (TV538)</a:t>
            </a:r>
          </a:p>
          <a:p>
            <a:pPr eaLnBrk="1" hangingPunct="1">
              <a:lnSpc>
                <a:spcPct val="80000"/>
              </a:lnSpc>
              <a:defRPr/>
            </a:pPr>
            <a:endParaRPr lang="nl-NL" altLang="nl-NL" sz="2700" dirty="0">
              <a:solidFill>
                <a:srgbClr val="5BFF5B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nl-NL" altLang="nl-NL" sz="2700" dirty="0">
              <a:solidFill>
                <a:srgbClr val="5BFF5B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nl-NL" altLang="nl-NL" sz="2700" dirty="0">
              <a:solidFill>
                <a:srgbClr val="5BFF5B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nl-NL" altLang="nl-NL" sz="2700" dirty="0">
              <a:solidFill>
                <a:srgbClr val="5BFF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6998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dirty="0">
                <a:solidFill>
                  <a:schemeClr val="hlink"/>
                </a:solidFill>
              </a:rPr>
              <a:t>.. En verklaren</a:t>
            </a:r>
            <a:endParaRPr lang="en-US" sz="3200" dirty="0">
              <a:solidFill>
                <a:schemeClr val="hlink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00200"/>
            <a:ext cx="8218487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nl-NL" altLang="nl-NL" sz="2400" dirty="0"/>
              <a:t>Hoe correleren TVAS-variabelen met ware kijkcijfers per doelgroep?</a:t>
            </a:r>
          </a:p>
          <a:p>
            <a:pPr eaLnBrk="1" hangingPunct="1">
              <a:lnSpc>
                <a:spcPct val="80000"/>
              </a:lnSpc>
            </a:pPr>
            <a:r>
              <a:rPr lang="nl-NL" altLang="nl-NL" sz="2400" dirty="0"/>
              <a:t>Ook </a:t>
            </a:r>
            <a:r>
              <a:rPr lang="nl-NL" altLang="nl-NL" sz="2400" dirty="0">
                <a:solidFill>
                  <a:srgbClr val="FFFF00"/>
                </a:solidFill>
              </a:rPr>
              <a:t>kijktijden</a:t>
            </a:r>
            <a:r>
              <a:rPr lang="nl-NL" altLang="nl-NL" sz="2400" dirty="0"/>
              <a:t> per genre en TVAS-</a:t>
            </a:r>
            <a:r>
              <a:rPr lang="nl-NL" altLang="nl-NL" sz="2400" dirty="0" err="1"/>
              <a:t>vari</a:t>
            </a:r>
            <a:r>
              <a:rPr lang="nl-NL" altLang="nl-NL" sz="2400" dirty="0"/>
              <a:t>-categorie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000" dirty="0"/>
              <a:t>Hoeveel minuten werd gekeken naar een luchtig programma en hoeveel naar een niet-luchtig programma (etc.!)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1600" dirty="0"/>
              <a:t>En hoe verandert dat per aanbodsituatie?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000" dirty="0"/>
              <a:t>Wat zijn de </a:t>
            </a:r>
            <a:r>
              <a:rPr lang="nl-NL" altLang="nl-NL" sz="2000" dirty="0">
                <a:solidFill>
                  <a:srgbClr val="FFFF00"/>
                </a:solidFill>
              </a:rPr>
              <a:t>trends</a:t>
            </a:r>
            <a:r>
              <a:rPr lang="nl-NL" altLang="nl-NL" sz="2000" dirty="0"/>
              <a:t> per seizoen, per jaar, voor en na intro </a:t>
            </a:r>
            <a:r>
              <a:rPr lang="nl-NL" altLang="nl-NL" sz="2000" dirty="0" err="1"/>
              <a:t>Netflix</a:t>
            </a:r>
            <a:r>
              <a:rPr lang="nl-NL" altLang="nl-NL" sz="2000" dirty="0"/>
              <a:t>, voor en na Covid en voor en na NMO (nieuw kijkerspanel)?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000" dirty="0"/>
              <a:t>Zijn programma’s van een genre vooral succesvol als ze een hoge, gemiddelde of lage waarde hebben van welke TVAS-</a:t>
            </a:r>
            <a:r>
              <a:rPr lang="nl-NL" altLang="nl-NL" sz="2000" dirty="0" err="1"/>
              <a:t>vari</a:t>
            </a:r>
            <a:r>
              <a:rPr lang="nl-NL" altLang="nl-NL" sz="2000" dirty="0"/>
              <a:t> dan ook? (op je eigen netwerk en RTL, SBS, NPO samen)</a:t>
            </a:r>
          </a:p>
          <a:p>
            <a:pPr lvl="1" eaLnBrk="1" hangingPunct="1">
              <a:lnSpc>
                <a:spcPct val="80000"/>
              </a:lnSpc>
            </a:pPr>
            <a:r>
              <a:rPr lang="nl-NL" altLang="nl-NL" sz="2000" dirty="0"/>
              <a:t>Vergelijken </a:t>
            </a:r>
            <a:r>
              <a:rPr lang="nl-NL" altLang="nl-NL" sz="2000" dirty="0">
                <a:solidFill>
                  <a:srgbClr val="FFFF00"/>
                </a:solidFill>
              </a:rPr>
              <a:t>zenders, genres, doelgroepen, tijdvakken, jaren</a:t>
            </a:r>
          </a:p>
          <a:p>
            <a:pPr lvl="2" eaLnBrk="1" hangingPunct="1">
              <a:lnSpc>
                <a:spcPct val="80000"/>
              </a:lnSpc>
            </a:pPr>
            <a:r>
              <a:rPr lang="nl-NL" altLang="nl-NL" sz="2000" dirty="0">
                <a:hlinkClick r:id="rId2" action="ppaction://hlinkpres?slideindex=1&amp;slidetitle="/>
              </a:rPr>
              <a:t>Alg overzicht</a:t>
            </a:r>
            <a:endParaRPr lang="nl-NL" altLang="nl-NL" sz="2000" dirty="0"/>
          </a:p>
          <a:p>
            <a:pPr lvl="2" eaLnBrk="1" hangingPunct="1">
              <a:lnSpc>
                <a:spcPct val="80000"/>
              </a:lnSpc>
            </a:pPr>
            <a:r>
              <a:rPr lang="nl-NL" altLang="nl-NL" sz="2000" dirty="0">
                <a:hlinkClick r:id="rId3" action="ppaction://hlinkpres?slideindex=1&amp;slidetitle="/>
              </a:rPr>
              <a:t>Per genre</a:t>
            </a:r>
            <a:endParaRPr lang="nl-NL" altLang="nl-NL" sz="2000" dirty="0"/>
          </a:p>
          <a:p>
            <a:pPr lvl="2" eaLnBrk="1" hangingPunct="1">
              <a:lnSpc>
                <a:spcPct val="80000"/>
              </a:lnSpc>
            </a:pPr>
            <a:r>
              <a:rPr lang="nl-NL" altLang="nl-NL" sz="2000" dirty="0">
                <a:hlinkClick r:id="rId4" action="ppaction://hlinkpres?slideindex=1&amp;slidetitle="/>
              </a:rPr>
              <a:t>En meer</a:t>
            </a:r>
            <a:endParaRPr lang="nl-NL" altLang="nl-NL" sz="2000" dirty="0"/>
          </a:p>
          <a:p>
            <a:pPr lvl="1" eaLnBrk="1" hangingPunct="1">
              <a:lnSpc>
                <a:spcPct val="80000"/>
              </a:lnSpc>
            </a:pPr>
            <a:endParaRPr lang="nl-NL" altLang="nl-NL" sz="1600" dirty="0">
              <a:solidFill>
                <a:srgbClr val="5BFF5B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nl-NL" altLang="nl-NL" sz="2000" dirty="0">
              <a:solidFill>
                <a:srgbClr val="FFFF0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794" b="11787"/>
          <a:stretch>
            <a:fillRect/>
          </a:stretch>
        </p:blipFill>
        <p:spPr bwMode="auto">
          <a:xfrm>
            <a:off x="7524750" y="-171450"/>
            <a:ext cx="1490663" cy="159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45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chemeClr val="hlink"/>
                </a:solidFill>
              </a:rPr>
              <a:t>Bedenken van tv-concepten:</a:t>
            </a:r>
            <a:endParaRPr lang="en-US" sz="32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500" dirty="0">
                <a:solidFill>
                  <a:schemeClr val="hlink"/>
                </a:solidFill>
              </a:rPr>
              <a:t>In voorspelmodel hebben programma’s:</a:t>
            </a:r>
          </a:p>
          <a:p>
            <a:pPr lvl="1" eaLnBrk="1" hangingPunct="1"/>
            <a:r>
              <a:rPr lang="nl-NL" altLang="nl-NL" sz="2100" dirty="0"/>
              <a:t>Soort (bv. reportages)</a:t>
            </a:r>
          </a:p>
          <a:p>
            <a:pPr lvl="1" eaLnBrk="1" hangingPunct="1"/>
            <a:r>
              <a:rPr lang="nl-NL" altLang="nl-NL" sz="2100" dirty="0"/>
              <a:t>Genre (bv. misdaad)</a:t>
            </a:r>
          </a:p>
          <a:p>
            <a:pPr lvl="1" eaLnBrk="1" hangingPunct="1"/>
            <a:r>
              <a:rPr lang="nl-NL" altLang="nl-NL" sz="2100" dirty="0"/>
              <a:t>Formule (bv. leiden van een dubbelleven)</a:t>
            </a:r>
          </a:p>
          <a:p>
            <a:pPr lvl="1" eaLnBrk="1" hangingPunct="1"/>
            <a:endParaRPr lang="nl-NL" altLang="nl-NL" sz="2100" dirty="0">
              <a:solidFill>
                <a:schemeClr val="hlink"/>
              </a:solidFill>
            </a:endParaRPr>
          </a:p>
          <a:p>
            <a:pPr eaLnBrk="1" hangingPunct="1"/>
            <a:r>
              <a:rPr lang="nl-NL" altLang="nl-NL" sz="2500" dirty="0">
                <a:solidFill>
                  <a:schemeClr val="hlink"/>
                </a:solidFill>
              </a:rPr>
              <a:t>TVAS-model: 30 soorten, 200 genres, 800 formules</a:t>
            </a:r>
          </a:p>
          <a:p>
            <a:pPr eaLnBrk="1" hangingPunct="1"/>
            <a:r>
              <a:rPr lang="nl-NL" altLang="nl-NL" sz="2500" dirty="0">
                <a:solidFill>
                  <a:schemeClr val="hlink"/>
                </a:solidFill>
              </a:rPr>
              <a:t>Te combineren leidt tot 4,8 miljoen mogelijke tv-concepten en </a:t>
            </a:r>
            <a:r>
              <a:rPr lang="nl-NL" altLang="nl-NL" sz="2500" dirty="0">
                <a:solidFill>
                  <a:schemeClr val="hlink"/>
                </a:solidFill>
                <a:hlinkClick r:id="rId2" action="ppaction://hlinkfile"/>
              </a:rPr>
              <a:t>voorspellingen</a:t>
            </a:r>
            <a:endParaRPr lang="nl-NL" altLang="nl-NL" sz="2500" dirty="0">
              <a:solidFill>
                <a:srgbClr val="FFFF00"/>
              </a:solidFill>
            </a:endParaRPr>
          </a:p>
          <a:p>
            <a:pPr lvl="1" eaLnBrk="1" hangingPunct="1">
              <a:buFontTx/>
              <a:buNone/>
            </a:pPr>
            <a:endParaRPr lang="nl-NL" altLang="nl-NL" sz="2500" dirty="0"/>
          </a:p>
          <a:p>
            <a:pPr eaLnBrk="1" hangingPunct="1">
              <a:buFontTx/>
              <a:buNone/>
            </a:pPr>
            <a:endParaRPr lang="nl-NL" altLang="nl-NL" sz="1400" dirty="0"/>
          </a:p>
          <a:p>
            <a:pPr eaLnBrk="1" hangingPunct="1"/>
            <a:endParaRPr lang="en-US" altLang="nl-NL" sz="14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541963"/>
            <a:ext cx="1512888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nl-NL" sz="4000" dirty="0">
                <a:solidFill>
                  <a:schemeClr val="hlink"/>
                </a:solidFill>
              </a:rPr>
              <a:t>Overige kijkcijferanalyses</a:t>
            </a:r>
            <a:endParaRPr lang="en-US" sz="3200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nl-NL" altLang="nl-NL" sz="2900" dirty="0">
                <a:solidFill>
                  <a:schemeClr val="hlink"/>
                </a:solidFill>
              </a:rPr>
              <a:t>(</a:t>
            </a:r>
            <a:r>
              <a:rPr lang="nl-NL" altLang="nl-NL" sz="2900" dirty="0" err="1">
                <a:solidFill>
                  <a:schemeClr val="hlink"/>
                </a:solidFill>
              </a:rPr>
              <a:t>ViewTime</a:t>
            </a:r>
            <a:r>
              <a:rPr lang="nl-NL" altLang="nl-NL" sz="2900" dirty="0">
                <a:solidFill>
                  <a:schemeClr val="hlink"/>
                </a:solidFill>
              </a:rPr>
              <a:t> en) </a:t>
            </a:r>
            <a:r>
              <a:rPr lang="nl-NL" altLang="nl-NL" sz="2900" dirty="0" err="1">
                <a:solidFill>
                  <a:schemeClr val="hlink"/>
                </a:solidFill>
              </a:rPr>
              <a:t>TechEdge</a:t>
            </a:r>
            <a:r>
              <a:rPr lang="nl-NL" altLang="nl-NL" sz="2900" dirty="0">
                <a:solidFill>
                  <a:schemeClr val="hlink"/>
                </a:solidFill>
              </a:rPr>
              <a:t>:</a:t>
            </a:r>
          </a:p>
          <a:p>
            <a:pPr lvl="1" eaLnBrk="1" hangingPunct="1"/>
            <a:r>
              <a:rPr lang="nl-NL" altLang="nl-NL" sz="2500" dirty="0">
                <a:solidFill>
                  <a:schemeClr val="hlink"/>
                </a:solidFill>
              </a:rPr>
              <a:t>Profielanalyses</a:t>
            </a:r>
          </a:p>
          <a:p>
            <a:pPr lvl="1" eaLnBrk="1" hangingPunct="1"/>
            <a:r>
              <a:rPr lang="nl-NL" altLang="nl-NL" sz="2500" dirty="0">
                <a:solidFill>
                  <a:schemeClr val="hlink"/>
                </a:solidFill>
              </a:rPr>
              <a:t>Switch-analyses</a:t>
            </a:r>
          </a:p>
          <a:p>
            <a:pPr lvl="1" eaLnBrk="1" hangingPunct="1"/>
            <a:r>
              <a:rPr lang="nl-NL" altLang="nl-NL" sz="2500" dirty="0">
                <a:solidFill>
                  <a:schemeClr val="hlink"/>
                </a:solidFill>
              </a:rPr>
              <a:t>Top 100 van 2018-titels in een bepaalde doelgroep</a:t>
            </a:r>
          </a:p>
          <a:p>
            <a:pPr eaLnBrk="1" hangingPunct="1"/>
            <a:r>
              <a:rPr lang="nl-NL" altLang="nl-NL" sz="2900" dirty="0">
                <a:solidFill>
                  <a:schemeClr val="hlink"/>
                </a:solidFill>
              </a:rPr>
              <a:t>Twitter-analyses</a:t>
            </a:r>
          </a:p>
          <a:p>
            <a:pPr eaLnBrk="1" hangingPunct="1">
              <a:buFontTx/>
              <a:buNone/>
            </a:pPr>
            <a:endParaRPr lang="nl-NL" altLang="nl-NL" sz="1400" dirty="0"/>
          </a:p>
          <a:p>
            <a:pPr eaLnBrk="1" hangingPunct="1"/>
            <a:endParaRPr lang="en-US" altLang="nl-NL" sz="1400" dirty="0"/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5541963"/>
            <a:ext cx="1512888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4426</TotalTime>
  <Words>512</Words>
  <Application>Microsoft Office PowerPoint</Application>
  <PresentationFormat>Diavoorstelling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Mountain Top</vt:lpstr>
      <vt:lpstr> Kijkcijfers voorspellen</vt:lpstr>
      <vt:lpstr>TVAS-model</vt:lpstr>
      <vt:lpstr>TVAS-model (2)</vt:lpstr>
      <vt:lpstr>TVAS-model (3)</vt:lpstr>
      <vt:lpstr>TVAS-model (4)</vt:lpstr>
      <vt:lpstr>TVAS-model (5)</vt:lpstr>
      <vt:lpstr>.. En verklaren</vt:lpstr>
      <vt:lpstr>Bedenken van tv-concepten:</vt:lpstr>
      <vt:lpstr>Overige kijkcijferanalyses</vt:lpstr>
    </vt:vector>
  </TitlesOfParts>
  <Company>Towers Perrin - Production Build v1.40u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Muurling Omroep Consulting</dc:title>
  <dc:creator>MUURLIR</dc:creator>
  <cp:lastModifiedBy>Robin Muurling</cp:lastModifiedBy>
  <cp:revision>375</cp:revision>
  <dcterms:created xsi:type="dcterms:W3CDTF">2005-01-12T08:54:45Z</dcterms:created>
  <dcterms:modified xsi:type="dcterms:W3CDTF">2025-08-29T18:09:55Z</dcterms:modified>
</cp:coreProperties>
</file>