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2" r:id="rId4"/>
    <p:sldId id="263" r:id="rId5"/>
    <p:sldId id="264" r:id="rId6"/>
    <p:sldId id="259" r:id="rId7"/>
    <p:sldId id="332" r:id="rId8"/>
    <p:sldId id="339" r:id="rId9"/>
    <p:sldId id="338" r:id="rId10"/>
    <p:sldId id="341" r:id="rId11"/>
    <p:sldId id="333" r:id="rId12"/>
    <p:sldId id="334" r:id="rId13"/>
    <p:sldId id="33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9CBD4-C281-4E43-8289-BE6BB1045C0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02FDC6F-25E1-452A-9BA1-E32D5DFC0A7C}">
      <dgm:prSet/>
      <dgm:spPr/>
      <dgm:t>
        <a:bodyPr/>
        <a:lstStyle/>
        <a:p>
          <a:r>
            <a:rPr lang="nl-NL" dirty="0"/>
            <a:t>Documentaires hebben bij de </a:t>
          </a:r>
          <a:r>
            <a:rPr lang="nl-NL" b="1" dirty="0"/>
            <a:t>NPO</a:t>
          </a:r>
          <a:r>
            <a:rPr lang="nl-NL" dirty="0"/>
            <a:t> een lager marktaandeel, inclusief documentaires over</a:t>
          </a:r>
          <a:endParaRPr lang="en-US" dirty="0"/>
        </a:p>
      </dgm:t>
    </dgm:pt>
    <dgm:pt modelId="{FB6352FD-6A1D-4451-8AAF-46C97827510D}" type="parTrans" cxnId="{E03A8537-92D0-4257-B290-0859B3465DE8}">
      <dgm:prSet/>
      <dgm:spPr/>
      <dgm:t>
        <a:bodyPr/>
        <a:lstStyle/>
        <a:p>
          <a:endParaRPr lang="en-US"/>
        </a:p>
      </dgm:t>
    </dgm:pt>
    <dgm:pt modelId="{13091C5D-7A34-49CF-8611-33B204E00E4A}" type="sibTrans" cxnId="{E03A8537-92D0-4257-B290-0859B3465DE8}">
      <dgm:prSet/>
      <dgm:spPr/>
      <dgm:t>
        <a:bodyPr/>
        <a:lstStyle/>
        <a:p>
          <a:endParaRPr lang="en-US"/>
        </a:p>
      </dgm:t>
    </dgm:pt>
    <dgm:pt modelId="{C1620EA8-C2BC-40E3-B3CC-5214E8664803}">
      <dgm:prSet/>
      <dgm:spPr/>
      <dgm:t>
        <a:bodyPr/>
        <a:lstStyle/>
        <a:p>
          <a:r>
            <a:rPr lang="nl-NL" b="1" dirty="0"/>
            <a:t>Religie</a:t>
          </a:r>
          <a:r>
            <a:rPr lang="nl-NL" dirty="0"/>
            <a:t> (-59%), </a:t>
          </a:r>
          <a:r>
            <a:rPr lang="nl-NL" b="1" dirty="0"/>
            <a:t>Politiek </a:t>
          </a:r>
          <a:r>
            <a:rPr lang="nl-NL" dirty="0"/>
            <a:t>(-37%), </a:t>
          </a:r>
          <a:r>
            <a:rPr lang="nl-NL" b="1" dirty="0"/>
            <a:t>Samenleving </a:t>
          </a:r>
          <a:r>
            <a:rPr lang="nl-NL" dirty="0"/>
            <a:t>(-39%), </a:t>
          </a:r>
          <a:r>
            <a:rPr lang="nl-NL" b="1" dirty="0"/>
            <a:t>Ontwikkelingshulp </a:t>
          </a:r>
          <a:r>
            <a:rPr lang="nl-NL" dirty="0"/>
            <a:t>(-28%), </a:t>
          </a:r>
          <a:r>
            <a:rPr lang="nl-NL" b="1" dirty="0"/>
            <a:t>Popmuziek </a:t>
          </a:r>
          <a:r>
            <a:rPr lang="nl-NL" dirty="0"/>
            <a:t>(-39%), </a:t>
          </a:r>
          <a:r>
            <a:rPr lang="nl-NL" b="1" dirty="0"/>
            <a:t>Natuur </a:t>
          </a:r>
          <a:r>
            <a:rPr lang="nl-NL" dirty="0"/>
            <a:t>(-10%)</a:t>
          </a:r>
          <a:endParaRPr lang="en-US" dirty="0"/>
        </a:p>
      </dgm:t>
    </dgm:pt>
    <dgm:pt modelId="{2CB239CD-AA74-4334-AB24-774A316B65ED}" type="parTrans" cxnId="{41B75AA2-19A3-476F-9393-2743E8A77B5F}">
      <dgm:prSet/>
      <dgm:spPr/>
      <dgm:t>
        <a:bodyPr/>
        <a:lstStyle/>
        <a:p>
          <a:endParaRPr lang="en-US"/>
        </a:p>
      </dgm:t>
    </dgm:pt>
    <dgm:pt modelId="{E9619904-D5FB-437D-9187-958957F6F7E4}" type="sibTrans" cxnId="{41B75AA2-19A3-476F-9393-2743E8A77B5F}">
      <dgm:prSet/>
      <dgm:spPr/>
      <dgm:t>
        <a:bodyPr/>
        <a:lstStyle/>
        <a:p>
          <a:endParaRPr lang="en-US"/>
        </a:p>
      </dgm:t>
    </dgm:pt>
    <dgm:pt modelId="{A479600A-C67B-4EF4-828B-48A752812E08}">
      <dgm:prSet/>
      <dgm:spPr/>
      <dgm:t>
        <a:bodyPr/>
        <a:lstStyle/>
        <a:p>
          <a:r>
            <a:rPr lang="nl-NL"/>
            <a:t>Juist niet bij o.a. </a:t>
          </a:r>
          <a:r>
            <a:rPr lang="nl-NL" b="1"/>
            <a:t>kunst </a:t>
          </a:r>
          <a:r>
            <a:rPr lang="nl-NL"/>
            <a:t>(+14%)</a:t>
          </a:r>
          <a:endParaRPr lang="en-US"/>
        </a:p>
      </dgm:t>
    </dgm:pt>
    <dgm:pt modelId="{269B283B-674B-4680-9202-4AF07B63738F}" type="parTrans" cxnId="{9FA2BA4D-9965-4491-94F8-DFBF07171A22}">
      <dgm:prSet/>
      <dgm:spPr/>
      <dgm:t>
        <a:bodyPr/>
        <a:lstStyle/>
        <a:p>
          <a:endParaRPr lang="en-US"/>
        </a:p>
      </dgm:t>
    </dgm:pt>
    <dgm:pt modelId="{D63D22DD-AF7B-42A3-848B-B3520282DF30}" type="sibTrans" cxnId="{9FA2BA4D-9965-4491-94F8-DFBF07171A22}">
      <dgm:prSet/>
      <dgm:spPr/>
      <dgm:t>
        <a:bodyPr/>
        <a:lstStyle/>
        <a:p>
          <a:endParaRPr lang="en-US"/>
        </a:p>
      </dgm:t>
    </dgm:pt>
    <dgm:pt modelId="{A0A96BEB-F84E-4BEB-9C08-06782C10D988}">
      <dgm:prSet/>
      <dgm:spPr/>
      <dgm:t>
        <a:bodyPr/>
        <a:lstStyle/>
        <a:p>
          <a:r>
            <a:rPr lang="nl-NL" dirty="0"/>
            <a:t>Consumententitels dalen vooral bij studiomagazines (-26%) maar documentaires erover zien groei (+40%)</a:t>
          </a:r>
          <a:endParaRPr lang="en-US" dirty="0"/>
        </a:p>
      </dgm:t>
    </dgm:pt>
    <dgm:pt modelId="{137DEB6A-52E3-40C9-99A1-DB2931E9A8B0}" type="parTrans" cxnId="{1C7AD1BE-AC37-4999-8BB1-99C9A66CAA71}">
      <dgm:prSet/>
      <dgm:spPr/>
      <dgm:t>
        <a:bodyPr/>
        <a:lstStyle/>
        <a:p>
          <a:endParaRPr lang="en-US"/>
        </a:p>
      </dgm:t>
    </dgm:pt>
    <dgm:pt modelId="{E3A78C04-0B7D-4D8E-9C52-9531381AA552}" type="sibTrans" cxnId="{1C7AD1BE-AC37-4999-8BB1-99C9A66CAA71}">
      <dgm:prSet/>
      <dgm:spPr/>
      <dgm:t>
        <a:bodyPr/>
        <a:lstStyle/>
        <a:p>
          <a:endParaRPr lang="en-US"/>
        </a:p>
      </dgm:t>
    </dgm:pt>
    <dgm:pt modelId="{23A3EB45-CB6B-4E58-B3F0-F1411C3BBF86}">
      <dgm:prSet/>
      <dgm:spPr/>
      <dgm:t>
        <a:bodyPr/>
        <a:lstStyle/>
        <a:p>
          <a:r>
            <a:rPr lang="nl-NL"/>
            <a:t>Bij </a:t>
          </a:r>
          <a:r>
            <a:rPr lang="nl-NL" b="1"/>
            <a:t>RTL</a:t>
          </a:r>
          <a:r>
            <a:rPr lang="nl-NL"/>
            <a:t> groeien dramafilms (+39%) en oorlogsfilms (+38%) in marktaandeel, maar science fiction daalt (-19%)</a:t>
          </a:r>
          <a:endParaRPr lang="en-US"/>
        </a:p>
      </dgm:t>
    </dgm:pt>
    <dgm:pt modelId="{1DCD25A6-3152-4160-A605-9857A2CF16F5}" type="parTrans" cxnId="{5C9D2AB5-0AE3-497F-939F-5423A046C206}">
      <dgm:prSet/>
      <dgm:spPr/>
      <dgm:t>
        <a:bodyPr/>
        <a:lstStyle/>
        <a:p>
          <a:endParaRPr lang="en-US"/>
        </a:p>
      </dgm:t>
    </dgm:pt>
    <dgm:pt modelId="{8B204E8C-DBB8-486F-91E3-4D3B6DE23F21}" type="sibTrans" cxnId="{5C9D2AB5-0AE3-497F-939F-5423A046C206}">
      <dgm:prSet/>
      <dgm:spPr/>
      <dgm:t>
        <a:bodyPr/>
        <a:lstStyle/>
        <a:p>
          <a:endParaRPr lang="en-US"/>
        </a:p>
      </dgm:t>
    </dgm:pt>
    <dgm:pt modelId="{E812CD0F-16B2-4C66-92B7-B7C22A7E6D5F}">
      <dgm:prSet/>
      <dgm:spPr/>
      <dgm:t>
        <a:bodyPr/>
        <a:lstStyle/>
        <a:p>
          <a:r>
            <a:rPr lang="nl-NL"/>
            <a:t>Bij </a:t>
          </a:r>
          <a:r>
            <a:rPr lang="nl-NL" b="1"/>
            <a:t>Talpa</a:t>
          </a:r>
          <a:r>
            <a:rPr lang="nl-NL"/>
            <a:t> groeien animatiefilms (+17%) en oorlogsfilms (+68%) maar dalen misdaadfilms (-33%), dramafilms (-19%), thrillers (-27%), sciencefiction (-26%) en actiefilms (-12%)</a:t>
          </a:r>
          <a:endParaRPr lang="en-US"/>
        </a:p>
      </dgm:t>
    </dgm:pt>
    <dgm:pt modelId="{5676C2F2-2861-45D0-935C-8AC9DC5654D7}" type="parTrans" cxnId="{51B2E230-0888-4BCE-9881-E55A44B10C3D}">
      <dgm:prSet/>
      <dgm:spPr/>
      <dgm:t>
        <a:bodyPr/>
        <a:lstStyle/>
        <a:p>
          <a:endParaRPr lang="en-US"/>
        </a:p>
      </dgm:t>
    </dgm:pt>
    <dgm:pt modelId="{73871983-E264-4A2F-A646-FE5890F2708A}" type="sibTrans" cxnId="{51B2E230-0888-4BCE-9881-E55A44B10C3D}">
      <dgm:prSet/>
      <dgm:spPr/>
      <dgm:t>
        <a:bodyPr/>
        <a:lstStyle/>
        <a:p>
          <a:endParaRPr lang="en-US"/>
        </a:p>
      </dgm:t>
    </dgm:pt>
    <dgm:pt modelId="{9C85534D-605E-4EBC-AE42-D7792366EE3B}">
      <dgm:prSet/>
      <dgm:spPr/>
      <dgm:t>
        <a:bodyPr/>
        <a:lstStyle/>
        <a:p>
          <a:r>
            <a:rPr lang="nl-NL"/>
            <a:t>Ook resultaten beschikbaar m.b.t. alle sportsoorten, reportages, grote shows, regionieuws, showbizznieuws, etc.</a:t>
          </a:r>
          <a:endParaRPr lang="en-US"/>
        </a:p>
      </dgm:t>
    </dgm:pt>
    <dgm:pt modelId="{6647BEBC-CF97-4FFE-9FBC-70421039F65B}" type="parTrans" cxnId="{A88A3849-773E-449C-AAAA-5670FCC7A839}">
      <dgm:prSet/>
      <dgm:spPr/>
      <dgm:t>
        <a:bodyPr/>
        <a:lstStyle/>
        <a:p>
          <a:endParaRPr lang="en-US"/>
        </a:p>
      </dgm:t>
    </dgm:pt>
    <dgm:pt modelId="{09ACCAFE-0FF2-4FF8-A0E0-E1AC8E7187F2}" type="sibTrans" cxnId="{A88A3849-773E-449C-AAAA-5670FCC7A839}">
      <dgm:prSet/>
      <dgm:spPr/>
      <dgm:t>
        <a:bodyPr/>
        <a:lstStyle/>
        <a:p>
          <a:endParaRPr lang="en-US"/>
        </a:p>
      </dgm:t>
    </dgm:pt>
    <dgm:pt modelId="{6E143C87-276D-4C98-8C2C-4260827C0A75}" type="pres">
      <dgm:prSet presAssocID="{4A49CBD4-C281-4E43-8289-BE6BB1045C03}" presName="diagram" presStyleCnt="0">
        <dgm:presLayoutVars>
          <dgm:dir/>
          <dgm:resizeHandles val="exact"/>
        </dgm:presLayoutVars>
      </dgm:prSet>
      <dgm:spPr/>
    </dgm:pt>
    <dgm:pt modelId="{869840F9-DB43-4BBC-9254-262ADC42B3FB}" type="pres">
      <dgm:prSet presAssocID="{902FDC6F-25E1-452A-9BA1-E32D5DFC0A7C}" presName="node" presStyleLbl="node1" presStyleIdx="0" presStyleCnt="5">
        <dgm:presLayoutVars>
          <dgm:bulletEnabled val="1"/>
        </dgm:presLayoutVars>
      </dgm:prSet>
      <dgm:spPr/>
    </dgm:pt>
    <dgm:pt modelId="{F3CA490C-EFF8-435F-8DEB-A4AA1C66C102}" type="pres">
      <dgm:prSet presAssocID="{13091C5D-7A34-49CF-8611-33B204E00E4A}" presName="sibTrans" presStyleCnt="0"/>
      <dgm:spPr/>
    </dgm:pt>
    <dgm:pt modelId="{F10F22E8-FA86-4285-8EC4-660A7C980896}" type="pres">
      <dgm:prSet presAssocID="{A0A96BEB-F84E-4BEB-9C08-06782C10D988}" presName="node" presStyleLbl="node1" presStyleIdx="1" presStyleCnt="5">
        <dgm:presLayoutVars>
          <dgm:bulletEnabled val="1"/>
        </dgm:presLayoutVars>
      </dgm:prSet>
      <dgm:spPr/>
    </dgm:pt>
    <dgm:pt modelId="{EC3333CB-3087-45F6-A5F8-25C60957C18B}" type="pres">
      <dgm:prSet presAssocID="{E3A78C04-0B7D-4D8E-9C52-9531381AA552}" presName="sibTrans" presStyleCnt="0"/>
      <dgm:spPr/>
    </dgm:pt>
    <dgm:pt modelId="{F78A8782-8594-4F54-9AC8-11FC90D39F98}" type="pres">
      <dgm:prSet presAssocID="{23A3EB45-CB6B-4E58-B3F0-F1411C3BBF86}" presName="node" presStyleLbl="node1" presStyleIdx="2" presStyleCnt="5">
        <dgm:presLayoutVars>
          <dgm:bulletEnabled val="1"/>
        </dgm:presLayoutVars>
      </dgm:prSet>
      <dgm:spPr/>
    </dgm:pt>
    <dgm:pt modelId="{58F10822-61A4-4BF9-9968-5457E0387648}" type="pres">
      <dgm:prSet presAssocID="{8B204E8C-DBB8-486F-91E3-4D3B6DE23F21}" presName="sibTrans" presStyleCnt="0"/>
      <dgm:spPr/>
    </dgm:pt>
    <dgm:pt modelId="{FD3369FD-110E-4439-979E-7071668B4A4D}" type="pres">
      <dgm:prSet presAssocID="{E812CD0F-16B2-4C66-92B7-B7C22A7E6D5F}" presName="node" presStyleLbl="node1" presStyleIdx="3" presStyleCnt="5">
        <dgm:presLayoutVars>
          <dgm:bulletEnabled val="1"/>
        </dgm:presLayoutVars>
      </dgm:prSet>
      <dgm:spPr/>
    </dgm:pt>
    <dgm:pt modelId="{CE041616-F2EB-408F-97C6-0FDA65EC008B}" type="pres">
      <dgm:prSet presAssocID="{73871983-E264-4A2F-A646-FE5890F2708A}" presName="sibTrans" presStyleCnt="0"/>
      <dgm:spPr/>
    </dgm:pt>
    <dgm:pt modelId="{5440DA34-C7D6-4EE5-9A2E-C8E8044CB070}" type="pres">
      <dgm:prSet presAssocID="{9C85534D-605E-4EBC-AE42-D7792366EE3B}" presName="node" presStyleLbl="node1" presStyleIdx="4" presStyleCnt="5">
        <dgm:presLayoutVars>
          <dgm:bulletEnabled val="1"/>
        </dgm:presLayoutVars>
      </dgm:prSet>
      <dgm:spPr/>
    </dgm:pt>
  </dgm:ptLst>
  <dgm:cxnLst>
    <dgm:cxn modelId="{3BDF9211-0E24-4707-88B0-ACCCFC3323C9}" type="presOf" srcId="{9C85534D-605E-4EBC-AE42-D7792366EE3B}" destId="{5440DA34-C7D6-4EE5-9A2E-C8E8044CB070}" srcOrd="0" destOrd="0" presId="urn:microsoft.com/office/officeart/2005/8/layout/default"/>
    <dgm:cxn modelId="{C9B3991B-D923-4049-BE8B-E0C41AA1CFD8}" type="presOf" srcId="{E812CD0F-16B2-4C66-92B7-B7C22A7E6D5F}" destId="{FD3369FD-110E-4439-979E-7071668B4A4D}" srcOrd="0" destOrd="0" presId="urn:microsoft.com/office/officeart/2005/8/layout/default"/>
    <dgm:cxn modelId="{51B2E230-0888-4BCE-9881-E55A44B10C3D}" srcId="{4A49CBD4-C281-4E43-8289-BE6BB1045C03}" destId="{E812CD0F-16B2-4C66-92B7-B7C22A7E6D5F}" srcOrd="3" destOrd="0" parTransId="{5676C2F2-2861-45D0-935C-8AC9DC5654D7}" sibTransId="{73871983-E264-4A2F-A646-FE5890F2708A}"/>
    <dgm:cxn modelId="{E03A8537-92D0-4257-B290-0859B3465DE8}" srcId="{4A49CBD4-C281-4E43-8289-BE6BB1045C03}" destId="{902FDC6F-25E1-452A-9BA1-E32D5DFC0A7C}" srcOrd="0" destOrd="0" parTransId="{FB6352FD-6A1D-4451-8AAF-46C97827510D}" sibTransId="{13091C5D-7A34-49CF-8611-33B204E00E4A}"/>
    <dgm:cxn modelId="{0E6DD93C-5815-4C6C-8B58-6C6AC49344DE}" type="presOf" srcId="{4A49CBD4-C281-4E43-8289-BE6BB1045C03}" destId="{6E143C87-276D-4C98-8C2C-4260827C0A75}" srcOrd="0" destOrd="0" presId="urn:microsoft.com/office/officeart/2005/8/layout/default"/>
    <dgm:cxn modelId="{A88A3849-773E-449C-AAAA-5670FCC7A839}" srcId="{4A49CBD4-C281-4E43-8289-BE6BB1045C03}" destId="{9C85534D-605E-4EBC-AE42-D7792366EE3B}" srcOrd="4" destOrd="0" parTransId="{6647BEBC-CF97-4FFE-9FBC-70421039F65B}" sibTransId="{09ACCAFE-0FF2-4FF8-A0E0-E1AC8E7187F2}"/>
    <dgm:cxn modelId="{9FA2BA4D-9965-4491-94F8-DFBF07171A22}" srcId="{902FDC6F-25E1-452A-9BA1-E32D5DFC0A7C}" destId="{A479600A-C67B-4EF4-828B-48A752812E08}" srcOrd="1" destOrd="0" parTransId="{269B283B-674B-4680-9202-4AF07B63738F}" sibTransId="{D63D22DD-AF7B-42A3-848B-B3520282DF30}"/>
    <dgm:cxn modelId="{12F0BF85-DA32-4284-931C-48D9957DEB76}" type="presOf" srcId="{A0A96BEB-F84E-4BEB-9C08-06782C10D988}" destId="{F10F22E8-FA86-4285-8EC4-660A7C980896}" srcOrd="0" destOrd="0" presId="urn:microsoft.com/office/officeart/2005/8/layout/default"/>
    <dgm:cxn modelId="{41B75AA2-19A3-476F-9393-2743E8A77B5F}" srcId="{902FDC6F-25E1-452A-9BA1-E32D5DFC0A7C}" destId="{C1620EA8-C2BC-40E3-B3CC-5214E8664803}" srcOrd="0" destOrd="0" parTransId="{2CB239CD-AA74-4334-AB24-774A316B65ED}" sibTransId="{E9619904-D5FB-437D-9187-958957F6F7E4}"/>
    <dgm:cxn modelId="{1BE3C3B2-0546-4191-972E-92026E6B06CD}" type="presOf" srcId="{A479600A-C67B-4EF4-828B-48A752812E08}" destId="{869840F9-DB43-4BBC-9254-262ADC42B3FB}" srcOrd="0" destOrd="2" presId="urn:microsoft.com/office/officeart/2005/8/layout/default"/>
    <dgm:cxn modelId="{69C35DB3-F71E-4A2B-ABCA-17E5051DD708}" type="presOf" srcId="{23A3EB45-CB6B-4E58-B3F0-F1411C3BBF86}" destId="{F78A8782-8594-4F54-9AC8-11FC90D39F98}" srcOrd="0" destOrd="0" presId="urn:microsoft.com/office/officeart/2005/8/layout/default"/>
    <dgm:cxn modelId="{5C9D2AB5-0AE3-497F-939F-5423A046C206}" srcId="{4A49CBD4-C281-4E43-8289-BE6BB1045C03}" destId="{23A3EB45-CB6B-4E58-B3F0-F1411C3BBF86}" srcOrd="2" destOrd="0" parTransId="{1DCD25A6-3152-4160-A605-9857A2CF16F5}" sibTransId="{8B204E8C-DBB8-486F-91E3-4D3B6DE23F21}"/>
    <dgm:cxn modelId="{FF910AB7-AE23-4591-8738-490133269E14}" type="presOf" srcId="{C1620EA8-C2BC-40E3-B3CC-5214E8664803}" destId="{869840F9-DB43-4BBC-9254-262ADC42B3FB}" srcOrd="0" destOrd="1" presId="urn:microsoft.com/office/officeart/2005/8/layout/default"/>
    <dgm:cxn modelId="{AF5711BA-9B18-4CA5-854C-C878D4198EE7}" type="presOf" srcId="{902FDC6F-25E1-452A-9BA1-E32D5DFC0A7C}" destId="{869840F9-DB43-4BBC-9254-262ADC42B3FB}" srcOrd="0" destOrd="0" presId="urn:microsoft.com/office/officeart/2005/8/layout/default"/>
    <dgm:cxn modelId="{1C7AD1BE-AC37-4999-8BB1-99C9A66CAA71}" srcId="{4A49CBD4-C281-4E43-8289-BE6BB1045C03}" destId="{A0A96BEB-F84E-4BEB-9C08-06782C10D988}" srcOrd="1" destOrd="0" parTransId="{137DEB6A-52E3-40C9-99A1-DB2931E9A8B0}" sibTransId="{E3A78C04-0B7D-4D8E-9C52-9531381AA552}"/>
    <dgm:cxn modelId="{340520C7-EA4B-40C3-AE61-0682319A2F5D}" type="presParOf" srcId="{6E143C87-276D-4C98-8C2C-4260827C0A75}" destId="{869840F9-DB43-4BBC-9254-262ADC42B3FB}" srcOrd="0" destOrd="0" presId="urn:microsoft.com/office/officeart/2005/8/layout/default"/>
    <dgm:cxn modelId="{7970577D-6DA9-4548-A307-4EF092A67E6C}" type="presParOf" srcId="{6E143C87-276D-4C98-8C2C-4260827C0A75}" destId="{F3CA490C-EFF8-435F-8DEB-A4AA1C66C102}" srcOrd="1" destOrd="0" presId="urn:microsoft.com/office/officeart/2005/8/layout/default"/>
    <dgm:cxn modelId="{989CC85D-FA03-405A-9FC4-477072413590}" type="presParOf" srcId="{6E143C87-276D-4C98-8C2C-4260827C0A75}" destId="{F10F22E8-FA86-4285-8EC4-660A7C980896}" srcOrd="2" destOrd="0" presId="urn:microsoft.com/office/officeart/2005/8/layout/default"/>
    <dgm:cxn modelId="{2D098324-CA55-42F0-A82D-962F353BFA6F}" type="presParOf" srcId="{6E143C87-276D-4C98-8C2C-4260827C0A75}" destId="{EC3333CB-3087-45F6-A5F8-25C60957C18B}" srcOrd="3" destOrd="0" presId="urn:microsoft.com/office/officeart/2005/8/layout/default"/>
    <dgm:cxn modelId="{EBAF5596-792B-4A70-AF39-B843259547D3}" type="presParOf" srcId="{6E143C87-276D-4C98-8C2C-4260827C0A75}" destId="{F78A8782-8594-4F54-9AC8-11FC90D39F98}" srcOrd="4" destOrd="0" presId="urn:microsoft.com/office/officeart/2005/8/layout/default"/>
    <dgm:cxn modelId="{0987F547-FE29-4F41-AAD6-C7C500D67360}" type="presParOf" srcId="{6E143C87-276D-4C98-8C2C-4260827C0A75}" destId="{58F10822-61A4-4BF9-9968-5457E0387648}" srcOrd="5" destOrd="0" presId="urn:microsoft.com/office/officeart/2005/8/layout/default"/>
    <dgm:cxn modelId="{6C5A7C9C-9010-4B2E-9276-A0A17E5C9C65}" type="presParOf" srcId="{6E143C87-276D-4C98-8C2C-4260827C0A75}" destId="{FD3369FD-110E-4439-979E-7071668B4A4D}" srcOrd="6" destOrd="0" presId="urn:microsoft.com/office/officeart/2005/8/layout/default"/>
    <dgm:cxn modelId="{86B514E2-D6E8-4374-B559-CC7F3A301BF3}" type="presParOf" srcId="{6E143C87-276D-4C98-8C2C-4260827C0A75}" destId="{CE041616-F2EB-408F-97C6-0FDA65EC008B}" srcOrd="7" destOrd="0" presId="urn:microsoft.com/office/officeart/2005/8/layout/default"/>
    <dgm:cxn modelId="{4792959E-AA78-4210-A4C3-DA49E6DC807E}" type="presParOf" srcId="{6E143C87-276D-4C98-8C2C-4260827C0A75}" destId="{5440DA34-C7D6-4EE5-9A2E-C8E8044CB07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840F9-DB43-4BBC-9254-262ADC42B3FB}">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l-NL" sz="1700" kern="1200" dirty="0"/>
            <a:t>Documentaires hebben bij de </a:t>
          </a:r>
          <a:r>
            <a:rPr lang="nl-NL" sz="1700" b="1" kern="1200" dirty="0"/>
            <a:t>NPO</a:t>
          </a:r>
          <a:r>
            <a:rPr lang="nl-NL" sz="1700" kern="1200" dirty="0"/>
            <a:t> een lager marktaandeel, inclusief documentaires over</a:t>
          </a:r>
          <a:endParaRPr lang="en-US" sz="1700" kern="1200" dirty="0"/>
        </a:p>
        <a:p>
          <a:pPr marL="114300" lvl="1" indent="-114300" algn="l" defTabSz="577850">
            <a:lnSpc>
              <a:spcPct val="90000"/>
            </a:lnSpc>
            <a:spcBef>
              <a:spcPct val="0"/>
            </a:spcBef>
            <a:spcAft>
              <a:spcPct val="15000"/>
            </a:spcAft>
            <a:buChar char="•"/>
          </a:pPr>
          <a:r>
            <a:rPr lang="nl-NL" sz="1300" b="1" kern="1200" dirty="0"/>
            <a:t>Religie</a:t>
          </a:r>
          <a:r>
            <a:rPr lang="nl-NL" sz="1300" kern="1200" dirty="0"/>
            <a:t> (-59%), </a:t>
          </a:r>
          <a:r>
            <a:rPr lang="nl-NL" sz="1300" b="1" kern="1200" dirty="0"/>
            <a:t>Politiek </a:t>
          </a:r>
          <a:r>
            <a:rPr lang="nl-NL" sz="1300" kern="1200" dirty="0"/>
            <a:t>(-37%), </a:t>
          </a:r>
          <a:r>
            <a:rPr lang="nl-NL" sz="1300" b="1" kern="1200" dirty="0"/>
            <a:t>Samenleving </a:t>
          </a:r>
          <a:r>
            <a:rPr lang="nl-NL" sz="1300" kern="1200" dirty="0"/>
            <a:t>(-39%), </a:t>
          </a:r>
          <a:r>
            <a:rPr lang="nl-NL" sz="1300" b="1" kern="1200" dirty="0"/>
            <a:t>Ontwikkelingshulp </a:t>
          </a:r>
          <a:r>
            <a:rPr lang="nl-NL" sz="1300" kern="1200" dirty="0"/>
            <a:t>(-28%), </a:t>
          </a:r>
          <a:r>
            <a:rPr lang="nl-NL" sz="1300" b="1" kern="1200" dirty="0"/>
            <a:t>Popmuziek </a:t>
          </a:r>
          <a:r>
            <a:rPr lang="nl-NL" sz="1300" kern="1200" dirty="0"/>
            <a:t>(-39%), </a:t>
          </a:r>
          <a:r>
            <a:rPr lang="nl-NL" sz="1300" b="1" kern="1200" dirty="0"/>
            <a:t>Natuur </a:t>
          </a:r>
          <a:r>
            <a:rPr lang="nl-NL" sz="1300" kern="1200" dirty="0"/>
            <a:t>(-10%)</a:t>
          </a:r>
          <a:endParaRPr lang="en-US" sz="1300" kern="1200" dirty="0"/>
        </a:p>
        <a:p>
          <a:pPr marL="114300" lvl="1" indent="-114300" algn="l" defTabSz="577850">
            <a:lnSpc>
              <a:spcPct val="90000"/>
            </a:lnSpc>
            <a:spcBef>
              <a:spcPct val="0"/>
            </a:spcBef>
            <a:spcAft>
              <a:spcPct val="15000"/>
            </a:spcAft>
            <a:buChar char="•"/>
          </a:pPr>
          <a:r>
            <a:rPr lang="nl-NL" sz="1300" kern="1200"/>
            <a:t>Juist niet bij o.a. </a:t>
          </a:r>
          <a:r>
            <a:rPr lang="nl-NL" sz="1300" b="1" kern="1200"/>
            <a:t>kunst </a:t>
          </a:r>
          <a:r>
            <a:rPr lang="nl-NL" sz="1300" kern="1200"/>
            <a:t>(+14%)</a:t>
          </a:r>
          <a:endParaRPr lang="en-US" sz="1300" kern="1200"/>
        </a:p>
      </dsp:txBody>
      <dsp:txXfrm>
        <a:off x="0" y="39687"/>
        <a:ext cx="3286125" cy="1971675"/>
      </dsp:txXfrm>
    </dsp:sp>
    <dsp:sp modelId="{F10F22E8-FA86-4285-8EC4-660A7C980896}">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Consumententitels dalen vooral bij studiomagazines (-26%) maar documentaires erover zien groei (+40%)</a:t>
          </a:r>
          <a:endParaRPr lang="en-US" sz="1700" kern="1200" dirty="0"/>
        </a:p>
      </dsp:txBody>
      <dsp:txXfrm>
        <a:off x="3614737" y="39687"/>
        <a:ext cx="3286125" cy="1971675"/>
      </dsp:txXfrm>
    </dsp:sp>
    <dsp:sp modelId="{F78A8782-8594-4F54-9AC8-11FC90D39F98}">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Bij </a:t>
          </a:r>
          <a:r>
            <a:rPr lang="nl-NL" sz="1700" b="1" kern="1200"/>
            <a:t>RTL</a:t>
          </a:r>
          <a:r>
            <a:rPr lang="nl-NL" sz="1700" kern="1200"/>
            <a:t> groeien dramafilms (+39%) en oorlogsfilms (+38%) in marktaandeel, maar science fiction daalt (-19%)</a:t>
          </a:r>
          <a:endParaRPr lang="en-US" sz="1700" kern="1200"/>
        </a:p>
      </dsp:txBody>
      <dsp:txXfrm>
        <a:off x="7229475" y="39687"/>
        <a:ext cx="3286125" cy="1971675"/>
      </dsp:txXfrm>
    </dsp:sp>
    <dsp:sp modelId="{FD3369FD-110E-4439-979E-7071668B4A4D}">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Bij </a:t>
          </a:r>
          <a:r>
            <a:rPr lang="nl-NL" sz="1700" b="1" kern="1200"/>
            <a:t>Talpa</a:t>
          </a:r>
          <a:r>
            <a:rPr lang="nl-NL" sz="1700" kern="1200"/>
            <a:t> groeien animatiefilms (+17%) en oorlogsfilms (+68%) maar dalen misdaadfilms (-33%), dramafilms (-19%), thrillers (-27%), sciencefiction (-26%) en actiefilms (-12%)</a:t>
          </a:r>
          <a:endParaRPr lang="en-US" sz="1700" kern="1200"/>
        </a:p>
      </dsp:txBody>
      <dsp:txXfrm>
        <a:off x="1807368" y="2339975"/>
        <a:ext cx="3286125" cy="1971675"/>
      </dsp:txXfrm>
    </dsp:sp>
    <dsp:sp modelId="{5440DA34-C7D6-4EE5-9A2E-C8E8044CB070}">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Ook resultaten beschikbaar m.b.t. alle sportsoorten, reportages, grote shows, regionieuws, showbizznieuws, etc.</a:t>
          </a:r>
          <a:endParaRPr lang="en-US" sz="1700" kern="120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E6EB1-E2A5-481F-A81F-7C725C11B8F0}" type="datetimeFigureOut">
              <a:rPr lang="nl-NL" smtClean="0"/>
              <a:t>30-8-2024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C0316-CDF8-45CC-ADFA-4E4F5996ACE9}" type="slidenum">
              <a:rPr lang="nl-NL" smtClean="0"/>
              <a:t>‹nr.›</a:t>
            </a:fld>
            <a:endParaRPr lang="nl-NL"/>
          </a:p>
        </p:txBody>
      </p:sp>
    </p:spTree>
    <p:extLst>
      <p:ext uri="{BB962C8B-B14F-4D97-AF65-F5344CB8AC3E}">
        <p14:creationId xmlns:p14="http://schemas.microsoft.com/office/powerpoint/2010/main" val="83186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BC0316-CDF8-45CC-ADFA-4E4F5996ACE9}" type="slidenum">
              <a:rPr lang="nl-NL" smtClean="0"/>
              <a:t>1</a:t>
            </a:fld>
            <a:endParaRPr lang="nl-NL"/>
          </a:p>
        </p:txBody>
      </p:sp>
    </p:spTree>
    <p:extLst>
      <p:ext uri="{BB962C8B-B14F-4D97-AF65-F5344CB8AC3E}">
        <p14:creationId xmlns:p14="http://schemas.microsoft.com/office/powerpoint/2010/main" val="93968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C61A1-B894-49CB-04A8-AE25F638E5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97C103B-A728-8B10-9AA1-E651BAC56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4596E6F-E146-682E-3484-6BB0E05BBADB}"/>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5" name="Tijdelijke aanduiding voor voettekst 4">
            <a:extLst>
              <a:ext uri="{FF2B5EF4-FFF2-40B4-BE49-F238E27FC236}">
                <a16:creationId xmlns:a16="http://schemas.microsoft.com/office/drawing/2014/main" id="{8AF42807-37D3-9268-AEDC-47AA9012980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56B97A-903C-7192-1647-4B5BCF6F3F8A}"/>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201482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F8EFD-9351-0B3A-4DD9-47AC45E5668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DB23BA3-9203-A436-BF26-9DAD0CB90D5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13316B-91AE-7D1E-5DD4-B793B8D6727C}"/>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5" name="Tijdelijke aanduiding voor voettekst 4">
            <a:extLst>
              <a:ext uri="{FF2B5EF4-FFF2-40B4-BE49-F238E27FC236}">
                <a16:creationId xmlns:a16="http://schemas.microsoft.com/office/drawing/2014/main" id="{D30EF166-26A4-62F9-1016-AB1D0B5093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B7A7EF-0542-9517-0B5A-295A04813C51}"/>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364340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FED63A-CE98-6840-CFF0-AEE6A08316D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23F59B-C177-F8C8-853D-978E34DBFD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D64289-F316-0228-308B-4402A826D18E}"/>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5" name="Tijdelijke aanduiding voor voettekst 4">
            <a:extLst>
              <a:ext uri="{FF2B5EF4-FFF2-40B4-BE49-F238E27FC236}">
                <a16:creationId xmlns:a16="http://schemas.microsoft.com/office/drawing/2014/main" id="{A07E7125-02C2-DB0F-32FD-B220F6B893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01574E-58CE-3C93-51A8-4346E4EE2C06}"/>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27020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53842-47F7-7BC3-943B-5E7B38754F3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799AA1-79A1-E843-8E49-557FB309AF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E21C03-7B06-2FD5-B491-3F312433A2B1}"/>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5" name="Tijdelijke aanduiding voor voettekst 4">
            <a:extLst>
              <a:ext uri="{FF2B5EF4-FFF2-40B4-BE49-F238E27FC236}">
                <a16:creationId xmlns:a16="http://schemas.microsoft.com/office/drawing/2014/main" id="{14AE7EF6-65E4-9442-61DB-651CAE578B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483152-052D-EE60-CCD0-784E279D4E16}"/>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396717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46BBDA-CBD5-A7E9-CC80-8CF93AE22A2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856F8E-34CA-296E-AB48-3BA84FE4C0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3AED683-428F-1B66-51FA-89756066BFB6}"/>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5" name="Tijdelijke aanduiding voor voettekst 4">
            <a:extLst>
              <a:ext uri="{FF2B5EF4-FFF2-40B4-BE49-F238E27FC236}">
                <a16:creationId xmlns:a16="http://schemas.microsoft.com/office/drawing/2014/main" id="{59E56895-347F-7EDD-E53E-C6AD1936B3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10D33C-6B1B-DFF7-E300-F5F61F67F8A4}"/>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305151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5FBF8-56EF-DDF7-539F-A4BE715F89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815447-861B-4888-C47B-024B257DE2E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1D70A0-0011-2F23-9250-36E5EEAB164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6B11CB-A723-CBF1-3BAF-F11A6087CFEE}"/>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6" name="Tijdelijke aanduiding voor voettekst 5">
            <a:extLst>
              <a:ext uri="{FF2B5EF4-FFF2-40B4-BE49-F238E27FC236}">
                <a16:creationId xmlns:a16="http://schemas.microsoft.com/office/drawing/2014/main" id="{7BF9B5F5-99B0-6452-D663-92D833FB21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8609C7-9062-085E-65F8-DB68CC065674}"/>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259425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2F43D-D5B6-71B0-F9D5-51C31A6B7AF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49FEBBB-8E16-6B55-0E29-705A8A98A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11685DD-68C2-F6CE-DBE7-5C96AA869AE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5A564C7-5662-EA88-188C-21097B1A3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98CB528-0032-3702-DEBC-4AD6B25075B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5033F89-C302-CBB3-DAF8-70B05593FC53}"/>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8" name="Tijdelijke aanduiding voor voettekst 7">
            <a:extLst>
              <a:ext uri="{FF2B5EF4-FFF2-40B4-BE49-F238E27FC236}">
                <a16:creationId xmlns:a16="http://schemas.microsoft.com/office/drawing/2014/main" id="{FADECEE7-54AF-F050-7A88-628801B6643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16668D-069E-5717-51D8-F7C5B179669E}"/>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243561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A48CE-DA9A-6E4F-0A33-34F9BB2C6F1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C496B63-5BF1-D803-213A-CFE9C3372047}"/>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4" name="Tijdelijke aanduiding voor voettekst 3">
            <a:extLst>
              <a:ext uri="{FF2B5EF4-FFF2-40B4-BE49-F238E27FC236}">
                <a16:creationId xmlns:a16="http://schemas.microsoft.com/office/drawing/2014/main" id="{FB04B5CD-AE40-A0AE-3024-E4809531D93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E7917EE-A2BA-C5AE-07A4-B2BE956D6C7D}"/>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315951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59F0A3-756C-6DC1-2F41-D6F550F5C5B7}"/>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3" name="Tijdelijke aanduiding voor voettekst 2">
            <a:extLst>
              <a:ext uri="{FF2B5EF4-FFF2-40B4-BE49-F238E27FC236}">
                <a16:creationId xmlns:a16="http://schemas.microsoft.com/office/drawing/2014/main" id="{7CC1193E-A89B-EF0C-6664-3F57235C996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85B93C-D0C7-64C6-E336-E9828646CF6D}"/>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252273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8C3B-DF4D-38BA-0691-2E69F4D6A9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0FFAFFE-E72C-675D-D309-6C7E2D58D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8898B79-B19D-6E2D-807F-4245C4827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768F4A-3B2B-2003-0816-A645D10A19E3}"/>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6" name="Tijdelijke aanduiding voor voettekst 5">
            <a:extLst>
              <a:ext uri="{FF2B5EF4-FFF2-40B4-BE49-F238E27FC236}">
                <a16:creationId xmlns:a16="http://schemas.microsoft.com/office/drawing/2014/main" id="{EC3238E2-CF62-361B-3225-A99E6937C4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2D5C6F-68EA-BF67-D6A2-E5AA77541370}"/>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87978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E19A-A919-B46C-6D45-317F020239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7877F8-923D-1610-BD65-89E2886B0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F3A9FD8-2E7C-3B38-84F3-CDD239484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8DDE0E-8786-FFF7-207D-A8B07931CD3A}"/>
              </a:ext>
            </a:extLst>
          </p:cNvPr>
          <p:cNvSpPr>
            <a:spLocks noGrp="1"/>
          </p:cNvSpPr>
          <p:nvPr>
            <p:ph type="dt" sz="half" idx="10"/>
          </p:nvPr>
        </p:nvSpPr>
        <p:spPr/>
        <p:txBody>
          <a:bodyPr/>
          <a:lstStyle/>
          <a:p>
            <a:fld id="{AFF81260-79D1-489A-B9E1-CE781789793B}" type="datetimeFigureOut">
              <a:rPr lang="nl-NL" smtClean="0"/>
              <a:t>30-8-2024</a:t>
            </a:fld>
            <a:endParaRPr lang="nl-NL"/>
          </a:p>
        </p:txBody>
      </p:sp>
      <p:sp>
        <p:nvSpPr>
          <p:cNvPr id="6" name="Tijdelijke aanduiding voor voettekst 5">
            <a:extLst>
              <a:ext uri="{FF2B5EF4-FFF2-40B4-BE49-F238E27FC236}">
                <a16:creationId xmlns:a16="http://schemas.microsoft.com/office/drawing/2014/main" id="{3479E8F6-DB81-F2EE-D4BA-8244E27588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9762F5-0A06-7D1D-F1E0-3EE17DA60C94}"/>
              </a:ext>
            </a:extLst>
          </p:cNvPr>
          <p:cNvSpPr>
            <a:spLocks noGrp="1"/>
          </p:cNvSpPr>
          <p:nvPr>
            <p:ph type="sldNum" sz="quarter" idx="12"/>
          </p:nvPr>
        </p:nvSpPr>
        <p:spPr/>
        <p:txBody>
          <a:bodyPr/>
          <a:lstStyle/>
          <a:p>
            <a:fld id="{B1775923-DAA3-4B76-AE18-8C2B7CF07ADC}" type="slidenum">
              <a:rPr lang="nl-NL" smtClean="0"/>
              <a:t>‹nr.›</a:t>
            </a:fld>
            <a:endParaRPr lang="nl-NL"/>
          </a:p>
        </p:txBody>
      </p:sp>
    </p:spTree>
    <p:extLst>
      <p:ext uri="{BB962C8B-B14F-4D97-AF65-F5344CB8AC3E}">
        <p14:creationId xmlns:p14="http://schemas.microsoft.com/office/powerpoint/2010/main" val="128528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A760D0-987C-9DE2-1F60-FD26AF7E2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D1258E-698E-3017-AC2A-E59A42458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2CD328-B55D-6F0F-B88F-22F6EA28D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F81260-79D1-489A-B9E1-CE781789793B}" type="datetimeFigureOut">
              <a:rPr lang="nl-NL" smtClean="0"/>
              <a:t>30-8-2024</a:t>
            </a:fld>
            <a:endParaRPr lang="nl-NL"/>
          </a:p>
        </p:txBody>
      </p:sp>
      <p:sp>
        <p:nvSpPr>
          <p:cNvPr id="5" name="Tijdelijke aanduiding voor voettekst 4">
            <a:extLst>
              <a:ext uri="{FF2B5EF4-FFF2-40B4-BE49-F238E27FC236}">
                <a16:creationId xmlns:a16="http://schemas.microsoft.com/office/drawing/2014/main" id="{DC21C9E1-C9D2-CE86-AB75-B101E2CE7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02F887C-E8BD-0AA4-B711-FBFA7E7B2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775923-DAA3-4B76-AE18-8C2B7CF07ADC}" type="slidenum">
              <a:rPr lang="nl-NL" smtClean="0"/>
              <a:t>‹nr.›</a:t>
            </a:fld>
            <a:endParaRPr lang="nl-NL"/>
          </a:p>
        </p:txBody>
      </p:sp>
    </p:spTree>
    <p:extLst>
      <p:ext uri="{BB962C8B-B14F-4D97-AF65-F5344CB8AC3E}">
        <p14:creationId xmlns:p14="http://schemas.microsoft.com/office/powerpoint/2010/main" val="4206603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mailto:robin@audiencesolutions.n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8FCFAE-6FEC-48AA-B56B-752814855ACE}"/>
              </a:ext>
            </a:extLst>
          </p:cNvPr>
          <p:cNvSpPr>
            <a:spLocks noGrp="1"/>
          </p:cNvSpPr>
          <p:nvPr>
            <p:ph type="ctrTitle"/>
          </p:nvPr>
        </p:nvSpPr>
        <p:spPr>
          <a:xfrm>
            <a:off x="329184" y="728892"/>
            <a:ext cx="4171994" cy="3736540"/>
          </a:xfrm>
        </p:spPr>
        <p:txBody>
          <a:bodyPr>
            <a:normAutofit/>
          </a:bodyPr>
          <a:lstStyle/>
          <a:p>
            <a:pPr algn="l"/>
            <a:r>
              <a:rPr lang="nl-NL" dirty="0"/>
              <a:t>TV-seizoen 23/24 t.o.v. 22/23 (sep t/m jan)</a:t>
            </a:r>
          </a:p>
        </p:txBody>
      </p:sp>
      <p:sp>
        <p:nvSpPr>
          <p:cNvPr id="3" name="Ondertitel 2">
            <a:extLst>
              <a:ext uri="{FF2B5EF4-FFF2-40B4-BE49-F238E27FC236}">
                <a16:creationId xmlns:a16="http://schemas.microsoft.com/office/drawing/2014/main" id="{4FC074AF-F164-0B5C-27F1-AA26468755D2}"/>
              </a:ext>
            </a:extLst>
          </p:cNvPr>
          <p:cNvSpPr>
            <a:spLocks noGrp="1"/>
          </p:cNvSpPr>
          <p:nvPr>
            <p:ph type="subTitle" idx="1"/>
          </p:nvPr>
        </p:nvSpPr>
        <p:spPr>
          <a:xfrm>
            <a:off x="329184" y="4813105"/>
            <a:ext cx="4171994" cy="1194405"/>
          </a:xfrm>
        </p:spPr>
        <p:txBody>
          <a:bodyPr>
            <a:normAutofit/>
          </a:bodyPr>
          <a:lstStyle/>
          <a:p>
            <a:pPr algn="l"/>
            <a:r>
              <a:rPr lang="nl-NL" sz="1500" dirty="0"/>
              <a:t>Van de 10 grootste </a:t>
            </a:r>
            <a:r>
              <a:rPr lang="nl-NL" sz="1500" b="1" dirty="0"/>
              <a:t>NPO-, RTL- </a:t>
            </a:r>
            <a:r>
              <a:rPr lang="nl-NL" sz="1500" dirty="0"/>
              <a:t>en </a:t>
            </a:r>
            <a:r>
              <a:rPr lang="nl-NL" sz="1500" b="1" dirty="0" err="1"/>
              <a:t>Talpa</a:t>
            </a:r>
            <a:r>
              <a:rPr lang="nl-NL" sz="1500" dirty="0" err="1"/>
              <a:t>zenders</a:t>
            </a:r>
            <a:endParaRPr lang="nl-NL" sz="1500" dirty="0"/>
          </a:p>
          <a:p>
            <a:pPr algn="l"/>
            <a:r>
              <a:rPr lang="nl-NL" sz="1500" dirty="0"/>
              <a:t>Robin Muurling, TV </a:t>
            </a:r>
            <a:r>
              <a:rPr lang="nl-NL" sz="1500" dirty="0" err="1"/>
              <a:t>Audience</a:t>
            </a:r>
            <a:r>
              <a:rPr lang="nl-NL" sz="1500" dirty="0"/>
              <a:t> Solutions, augustus 2024</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IN_20240830_14_59_38_Pro">
            <a:hlinkClick r:id="" action="ppaction://media"/>
            <a:extLst>
              <a:ext uri="{FF2B5EF4-FFF2-40B4-BE49-F238E27FC236}">
                <a16:creationId xmlns:a16="http://schemas.microsoft.com/office/drawing/2014/main" id="{D7FA057E-4B30-B0CC-FB7E-3585ED6F0E5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70723" y="1325879"/>
            <a:ext cx="7693623" cy="4327662"/>
          </a:xfrm>
          <a:prstGeom prst="rect">
            <a:avLst/>
          </a:prstGeom>
        </p:spPr>
      </p:pic>
    </p:spTree>
    <p:extLst>
      <p:ext uri="{BB962C8B-B14F-4D97-AF65-F5344CB8AC3E}">
        <p14:creationId xmlns:p14="http://schemas.microsoft.com/office/powerpoint/2010/main" val="32255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96C395-6899-1AF5-5960-A48A1CD266C5}"/>
              </a:ext>
            </a:extLst>
          </p:cNvPr>
          <p:cNvPicPr>
            <a:picLocks noChangeAspect="1"/>
          </p:cNvPicPr>
          <p:nvPr/>
        </p:nvPicPr>
        <p:blipFill>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283BDA-B66A-7C74-F7A8-AC9B3B223DF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Nog wat extra opmerkingen</a:t>
            </a:r>
          </a:p>
        </p:txBody>
      </p:sp>
      <p:sp>
        <p:nvSpPr>
          <p:cNvPr id="10" name="Tijdelijke aanduiding voor inhoud 2">
            <a:extLst>
              <a:ext uri="{FF2B5EF4-FFF2-40B4-BE49-F238E27FC236}">
                <a16:creationId xmlns:a16="http://schemas.microsoft.com/office/drawing/2014/main" id="{B68628F5-70F5-1509-EAA9-0F612AC5C49C}"/>
              </a:ext>
            </a:extLst>
          </p:cNvPr>
          <p:cNvSpPr txBox="1">
            <a:spLocks/>
          </p:cNvSpPr>
          <p:nvPr/>
        </p:nvSpPr>
        <p:spPr>
          <a:xfrm>
            <a:off x="4410120" y="2551778"/>
            <a:ext cx="3170552"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000" dirty="0"/>
          </a:p>
        </p:txBody>
      </p:sp>
      <p:graphicFrame>
        <p:nvGraphicFramePr>
          <p:cNvPr id="12" name="Tijdelijke aanduiding voor inhoud 7">
            <a:extLst>
              <a:ext uri="{FF2B5EF4-FFF2-40B4-BE49-F238E27FC236}">
                <a16:creationId xmlns:a16="http://schemas.microsoft.com/office/drawing/2014/main" id="{6B626AF6-5901-D1FC-DA3A-EBF4C0B566CA}"/>
              </a:ext>
            </a:extLst>
          </p:cNvPr>
          <p:cNvGraphicFramePr>
            <a:graphicFrameLocks noGrp="1"/>
          </p:cNvGraphicFramePr>
          <p:nvPr>
            <p:ph sz="quarter" idx="4"/>
            <p:extLst>
              <p:ext uri="{D42A27DB-BD31-4B8C-83A1-F6EECF244321}">
                <p14:modId xmlns:p14="http://schemas.microsoft.com/office/powerpoint/2010/main" val="2682008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7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2E032C-6987-8D0F-9BC0-BB6ADA08E76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Thema’s</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inhoud 2">
            <a:extLst>
              <a:ext uri="{FF2B5EF4-FFF2-40B4-BE49-F238E27FC236}">
                <a16:creationId xmlns:a16="http://schemas.microsoft.com/office/drawing/2014/main" id="{FE620AFA-0BA5-685D-1273-8CC86A967C23}"/>
              </a:ext>
            </a:extLst>
          </p:cNvPr>
          <p:cNvSpPr txBox="1">
            <a:spLocks/>
          </p:cNvSpPr>
          <p:nvPr/>
        </p:nvSpPr>
        <p:spPr>
          <a:xfrm>
            <a:off x="630936" y="2807208"/>
            <a:ext cx="3429000" cy="3410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400" dirty="0" err="1"/>
              <a:t>Dit</a:t>
            </a:r>
            <a:r>
              <a:rPr lang="en-US" sz="1400" dirty="0"/>
              <a:t> </a:t>
            </a:r>
            <a:r>
              <a:rPr lang="en-US" sz="1400" dirty="0" err="1"/>
              <a:t>zijn</a:t>
            </a:r>
            <a:r>
              <a:rPr lang="en-US" sz="1400" dirty="0"/>
              <a:t> </a:t>
            </a:r>
            <a:r>
              <a:rPr lang="en-US" sz="1400" dirty="0" err="1"/>
              <a:t>enkele</a:t>
            </a:r>
            <a:r>
              <a:rPr lang="en-US" sz="1400" dirty="0"/>
              <a:t> van de </a:t>
            </a:r>
            <a:r>
              <a:rPr lang="en-US" sz="1400" dirty="0" err="1"/>
              <a:t>honderden</a:t>
            </a:r>
            <a:r>
              <a:rPr lang="en-US" sz="1400" dirty="0"/>
              <a:t> </a:t>
            </a:r>
            <a:r>
              <a:rPr lang="en-US" sz="1400" dirty="0" err="1"/>
              <a:t>thema’s</a:t>
            </a:r>
            <a:r>
              <a:rPr lang="en-US" sz="1400" dirty="0"/>
              <a:t> die </a:t>
            </a:r>
            <a:r>
              <a:rPr lang="en-US" sz="1400" dirty="0" err="1"/>
              <a:t>bestaan</a:t>
            </a:r>
            <a:r>
              <a:rPr lang="en-US" sz="1400" dirty="0"/>
              <a:t>. </a:t>
            </a:r>
            <a:r>
              <a:rPr lang="en-US" sz="1400" dirty="0" err="1"/>
              <a:t>Sommige</a:t>
            </a:r>
            <a:r>
              <a:rPr lang="en-US" sz="1400" dirty="0"/>
              <a:t> </a:t>
            </a:r>
            <a:r>
              <a:rPr lang="en-US" sz="1400" dirty="0" err="1"/>
              <a:t>thema’s</a:t>
            </a:r>
            <a:r>
              <a:rPr lang="en-US" sz="1400" dirty="0"/>
              <a:t> </a:t>
            </a:r>
            <a:r>
              <a:rPr lang="en-US" sz="1400" dirty="0" err="1"/>
              <a:t>hebben</a:t>
            </a:r>
            <a:r>
              <a:rPr lang="en-US" sz="1400" dirty="0"/>
              <a:t> </a:t>
            </a:r>
            <a:r>
              <a:rPr lang="en-US" sz="1400" dirty="0" err="1"/>
              <a:t>te</a:t>
            </a:r>
            <a:r>
              <a:rPr lang="en-US" sz="1400" dirty="0"/>
              <a:t> </a:t>
            </a:r>
            <a:r>
              <a:rPr lang="en-US" sz="1400" dirty="0" err="1"/>
              <a:t>maken</a:t>
            </a:r>
            <a:r>
              <a:rPr lang="en-US" sz="1400" dirty="0"/>
              <a:t> met </a:t>
            </a:r>
            <a:r>
              <a:rPr lang="en-US" sz="1400" dirty="0" err="1"/>
              <a:t>inhoud</a:t>
            </a:r>
            <a:r>
              <a:rPr lang="en-US" sz="1400" dirty="0"/>
              <a:t>, </a:t>
            </a:r>
            <a:r>
              <a:rPr lang="en-US" sz="1400" dirty="0" err="1"/>
              <a:t>andere</a:t>
            </a:r>
            <a:r>
              <a:rPr lang="en-US" sz="1400" dirty="0"/>
              <a:t> met </a:t>
            </a:r>
            <a:r>
              <a:rPr lang="en-US" sz="1400" dirty="0" err="1"/>
              <a:t>vorm</a:t>
            </a:r>
            <a:r>
              <a:rPr lang="en-US" sz="1400" dirty="0"/>
              <a:t> </a:t>
            </a:r>
            <a:r>
              <a:rPr lang="en-US" sz="1400" dirty="0" err="1"/>
              <a:t>en</a:t>
            </a:r>
            <a:r>
              <a:rPr lang="en-US" sz="1400" dirty="0"/>
              <a:t> </a:t>
            </a:r>
            <a:r>
              <a:rPr lang="en-US" sz="1400" dirty="0" err="1"/>
              <a:t>weer</a:t>
            </a:r>
            <a:r>
              <a:rPr lang="en-US" sz="1400" dirty="0"/>
              <a:t> </a:t>
            </a:r>
            <a:r>
              <a:rPr lang="en-US" sz="1400" dirty="0" err="1"/>
              <a:t>andere</a:t>
            </a:r>
            <a:r>
              <a:rPr lang="en-US" sz="1400" dirty="0"/>
              <a:t> met </a:t>
            </a:r>
            <a:r>
              <a:rPr lang="en-US" sz="1400" dirty="0" err="1"/>
              <a:t>sfeer</a:t>
            </a:r>
            <a:r>
              <a:rPr lang="en-US" sz="1400" dirty="0"/>
              <a:t>.</a:t>
            </a:r>
          </a:p>
          <a:p>
            <a:pPr marL="0"/>
            <a:r>
              <a:rPr lang="en-US" sz="1400" dirty="0"/>
              <a:t>In </a:t>
            </a:r>
            <a:r>
              <a:rPr lang="en-US" sz="1400" dirty="0" err="1"/>
              <a:t>principe</a:t>
            </a:r>
            <a:r>
              <a:rPr lang="en-US" sz="1400" dirty="0"/>
              <a:t> </a:t>
            </a:r>
            <a:r>
              <a:rPr lang="en-US" sz="1400" dirty="0" err="1"/>
              <a:t>krijgt</a:t>
            </a:r>
            <a:r>
              <a:rPr lang="en-US" sz="1400" dirty="0"/>
              <a:t> </a:t>
            </a:r>
            <a:r>
              <a:rPr lang="en-US" sz="1400" dirty="0" err="1"/>
              <a:t>elke</a:t>
            </a:r>
            <a:r>
              <a:rPr lang="en-US" sz="1400" dirty="0"/>
              <a:t> primetime-</a:t>
            </a:r>
            <a:r>
              <a:rPr lang="en-US" sz="1400" dirty="0" err="1"/>
              <a:t>titel</a:t>
            </a:r>
            <a:r>
              <a:rPr lang="en-US" sz="1400" dirty="0"/>
              <a:t> </a:t>
            </a:r>
            <a:r>
              <a:rPr lang="en-US" sz="1400" dirty="0" err="1"/>
              <a:t>ook</a:t>
            </a:r>
            <a:r>
              <a:rPr lang="en-US" sz="1400" dirty="0"/>
              <a:t> </a:t>
            </a:r>
            <a:r>
              <a:rPr lang="en-US" sz="1400" dirty="0" err="1"/>
              <a:t>minstens</a:t>
            </a:r>
            <a:r>
              <a:rPr lang="en-US" sz="1400" dirty="0"/>
              <a:t> </a:t>
            </a:r>
            <a:r>
              <a:rPr lang="en-US" sz="1400" dirty="0" err="1"/>
              <a:t>een</a:t>
            </a:r>
            <a:r>
              <a:rPr lang="en-US" sz="1400" dirty="0"/>
              <a:t> </a:t>
            </a:r>
            <a:r>
              <a:rPr lang="en-US" sz="1400" dirty="0" err="1"/>
              <a:t>thema</a:t>
            </a:r>
            <a:r>
              <a:rPr lang="en-US" sz="1400" dirty="0"/>
              <a:t> </a:t>
            </a:r>
            <a:r>
              <a:rPr lang="en-US" sz="1400" dirty="0" err="1"/>
              <a:t>toebedeeld</a:t>
            </a:r>
            <a:r>
              <a:rPr lang="en-US" sz="1400" dirty="0"/>
              <a:t> (</a:t>
            </a:r>
            <a:r>
              <a:rPr lang="en-US" sz="1400" dirty="0" err="1"/>
              <a:t>en</a:t>
            </a:r>
            <a:r>
              <a:rPr lang="en-US" sz="1400" dirty="0"/>
              <a:t> </a:t>
            </a:r>
            <a:r>
              <a:rPr lang="en-US" sz="1400" dirty="0" err="1"/>
              <a:t>vaak</a:t>
            </a:r>
            <a:r>
              <a:rPr lang="en-US" sz="1400" dirty="0"/>
              <a:t> twee). Dat </a:t>
            </a:r>
            <a:r>
              <a:rPr lang="en-US" sz="1400" dirty="0" err="1"/>
              <a:t>gebeurt</a:t>
            </a:r>
            <a:r>
              <a:rPr lang="en-US" sz="1400" dirty="0"/>
              <a:t> al </a:t>
            </a:r>
            <a:r>
              <a:rPr lang="en-US" sz="1400" dirty="0" err="1"/>
              <a:t>vrij</a:t>
            </a:r>
            <a:r>
              <a:rPr lang="en-US" sz="1400" dirty="0"/>
              <a:t> </a:t>
            </a:r>
            <a:r>
              <a:rPr lang="en-US" sz="1400" dirty="0" err="1"/>
              <a:t>goed</a:t>
            </a:r>
            <a:r>
              <a:rPr lang="en-US" sz="1400" dirty="0"/>
              <a:t>, maar er is </a:t>
            </a:r>
            <a:r>
              <a:rPr lang="en-US" sz="1400" dirty="0" err="1"/>
              <a:t>hier</a:t>
            </a:r>
            <a:r>
              <a:rPr lang="en-US" sz="1400" dirty="0"/>
              <a:t> </a:t>
            </a:r>
            <a:r>
              <a:rPr lang="en-US" sz="1400" dirty="0" err="1"/>
              <a:t>nog</a:t>
            </a:r>
            <a:r>
              <a:rPr lang="en-US" sz="1400" dirty="0"/>
              <a:t> </a:t>
            </a:r>
            <a:r>
              <a:rPr lang="en-US" sz="1400" dirty="0" err="1"/>
              <a:t>enige</a:t>
            </a:r>
            <a:r>
              <a:rPr lang="en-US" sz="1400" dirty="0"/>
              <a:t> </a:t>
            </a:r>
            <a:r>
              <a:rPr lang="en-US" sz="1400" dirty="0" err="1"/>
              <a:t>ruimte</a:t>
            </a:r>
            <a:r>
              <a:rPr lang="en-US" sz="1400" dirty="0"/>
              <a:t> </a:t>
            </a:r>
            <a:r>
              <a:rPr lang="en-US" sz="1400" dirty="0" err="1"/>
              <a:t>voor</a:t>
            </a:r>
            <a:r>
              <a:rPr lang="en-US" sz="1400" dirty="0"/>
              <a:t> </a:t>
            </a:r>
            <a:r>
              <a:rPr lang="en-US" sz="1400" dirty="0" err="1"/>
              <a:t>verbetering</a:t>
            </a:r>
            <a:r>
              <a:rPr lang="en-US" sz="1400" dirty="0"/>
              <a:t> (</a:t>
            </a:r>
            <a:r>
              <a:rPr lang="en-US" sz="1400" dirty="0" err="1"/>
              <a:t>ook</a:t>
            </a:r>
            <a:r>
              <a:rPr lang="en-US" sz="1400" dirty="0"/>
              <a:t> </a:t>
            </a:r>
            <a:r>
              <a:rPr lang="en-US" sz="1400" dirty="0" err="1"/>
              <a:t>omdat</a:t>
            </a:r>
            <a:r>
              <a:rPr lang="en-US" sz="1400" dirty="0"/>
              <a:t> </a:t>
            </a:r>
            <a:r>
              <a:rPr lang="en-US" sz="1400" dirty="0" err="1"/>
              <a:t>sommige</a:t>
            </a:r>
            <a:r>
              <a:rPr lang="en-US" sz="1400" dirty="0"/>
              <a:t> </a:t>
            </a:r>
            <a:r>
              <a:rPr lang="en-US" sz="1400" dirty="0" err="1"/>
              <a:t>titels</a:t>
            </a:r>
            <a:r>
              <a:rPr lang="en-US" sz="1400" dirty="0"/>
              <a:t> met </a:t>
            </a:r>
            <a:r>
              <a:rPr lang="en-US" sz="1400" dirty="0" err="1"/>
              <a:t>dezelfde</a:t>
            </a:r>
            <a:r>
              <a:rPr lang="en-US" sz="1400" dirty="0"/>
              <a:t> </a:t>
            </a:r>
            <a:r>
              <a:rPr lang="en-US" sz="1400" dirty="0" err="1"/>
              <a:t>thema’s</a:t>
            </a:r>
            <a:r>
              <a:rPr lang="en-US" sz="1400" dirty="0"/>
              <a:t> </a:t>
            </a:r>
            <a:r>
              <a:rPr lang="en-US" sz="1400" dirty="0" err="1"/>
              <a:t>nog</a:t>
            </a:r>
            <a:r>
              <a:rPr lang="en-US" sz="1400" dirty="0"/>
              <a:t> net </a:t>
            </a:r>
            <a:r>
              <a:rPr lang="en-US" sz="1400" dirty="0" err="1"/>
              <a:t>niet</a:t>
            </a:r>
            <a:r>
              <a:rPr lang="en-US" sz="1400" dirty="0"/>
              <a:t> </a:t>
            </a:r>
            <a:r>
              <a:rPr lang="en-US" sz="1400" dirty="0" err="1"/>
              <a:t>als</a:t>
            </a:r>
            <a:r>
              <a:rPr lang="en-US" sz="1400" dirty="0"/>
              <a:t> </a:t>
            </a:r>
            <a:r>
              <a:rPr lang="en-US" sz="1400" dirty="0" err="1"/>
              <a:t>zodanig</a:t>
            </a:r>
            <a:r>
              <a:rPr lang="en-US" sz="1400" dirty="0"/>
              <a:t> </a:t>
            </a:r>
            <a:r>
              <a:rPr lang="en-US" sz="1400" dirty="0" err="1"/>
              <a:t>hetzelfde</a:t>
            </a:r>
            <a:r>
              <a:rPr lang="en-US" sz="1400" dirty="0"/>
              <a:t> </a:t>
            </a:r>
            <a:r>
              <a:rPr lang="en-US" sz="1400" dirty="0" err="1"/>
              <a:t>thema</a:t>
            </a:r>
            <a:r>
              <a:rPr lang="en-US" sz="1400" dirty="0"/>
              <a:t> </a:t>
            </a:r>
            <a:r>
              <a:rPr lang="en-US" sz="1400" dirty="0" err="1"/>
              <a:t>krijgen</a:t>
            </a:r>
            <a:r>
              <a:rPr lang="en-US" sz="1400" dirty="0"/>
              <a:t>).</a:t>
            </a:r>
          </a:p>
          <a:p>
            <a:pPr marL="0"/>
            <a:r>
              <a:rPr lang="en-US" sz="1400" dirty="0"/>
              <a:t>Toch is </a:t>
            </a:r>
            <a:r>
              <a:rPr lang="en-US" sz="1400" dirty="0" err="1"/>
              <a:t>dit</a:t>
            </a:r>
            <a:r>
              <a:rPr lang="en-US" sz="1400" dirty="0"/>
              <a:t> al </a:t>
            </a:r>
            <a:r>
              <a:rPr lang="en-US" sz="1400" dirty="0" err="1"/>
              <a:t>een</a:t>
            </a:r>
            <a:r>
              <a:rPr lang="en-US" sz="1400" dirty="0"/>
              <a:t> </a:t>
            </a:r>
            <a:r>
              <a:rPr lang="en-US" sz="1400" dirty="0" err="1"/>
              <a:t>belangrijke</a:t>
            </a:r>
            <a:r>
              <a:rPr lang="en-US" sz="1400" dirty="0"/>
              <a:t> </a:t>
            </a:r>
            <a:r>
              <a:rPr lang="en-US" sz="1400" dirty="0" err="1"/>
              <a:t>voorspelvariabele</a:t>
            </a:r>
            <a:r>
              <a:rPr lang="en-US" sz="1400" dirty="0"/>
              <a:t>.</a:t>
            </a:r>
          </a:p>
          <a:p>
            <a:pPr marL="0"/>
            <a:r>
              <a:rPr lang="en-US" sz="1400" dirty="0" err="1"/>
              <a:t>Hier</a:t>
            </a:r>
            <a:r>
              <a:rPr lang="en-US" sz="1400" dirty="0"/>
              <a:t> </a:t>
            </a:r>
            <a:r>
              <a:rPr lang="en-US" sz="1400" dirty="0" err="1"/>
              <a:t>worden</a:t>
            </a:r>
            <a:r>
              <a:rPr lang="en-US" sz="1400" dirty="0"/>
              <a:t> </a:t>
            </a:r>
            <a:r>
              <a:rPr lang="en-US" sz="1400" dirty="0" err="1"/>
              <a:t>verder</a:t>
            </a:r>
            <a:r>
              <a:rPr lang="en-US" sz="1400" dirty="0"/>
              <a:t> </a:t>
            </a:r>
            <a:r>
              <a:rPr lang="en-US" sz="1400" dirty="0" err="1"/>
              <a:t>geen</a:t>
            </a:r>
            <a:r>
              <a:rPr lang="en-US" sz="1400" dirty="0"/>
              <a:t> </a:t>
            </a:r>
            <a:r>
              <a:rPr lang="en-US" sz="1400" dirty="0" err="1"/>
              <a:t>conclusies</a:t>
            </a:r>
            <a:r>
              <a:rPr lang="en-US" sz="1400" dirty="0"/>
              <a:t> </a:t>
            </a:r>
            <a:r>
              <a:rPr lang="en-US" sz="1400" dirty="0" err="1"/>
              <a:t>getrokken</a:t>
            </a:r>
            <a:r>
              <a:rPr lang="en-US" sz="1400" dirty="0"/>
              <a:t>..</a:t>
            </a:r>
          </a:p>
        </p:txBody>
      </p:sp>
      <p:pic>
        <p:nvPicPr>
          <p:cNvPr id="5" name="Afbeelding 4">
            <a:extLst>
              <a:ext uri="{FF2B5EF4-FFF2-40B4-BE49-F238E27FC236}">
                <a16:creationId xmlns:a16="http://schemas.microsoft.com/office/drawing/2014/main" id="{5109F8B5-B55C-DD33-5625-28476F02B43B}"/>
              </a:ext>
            </a:extLst>
          </p:cNvPr>
          <p:cNvPicPr>
            <a:picLocks noChangeAspect="1"/>
          </p:cNvPicPr>
          <p:nvPr/>
        </p:nvPicPr>
        <p:blipFill>
          <a:blip r:embed="rId2"/>
          <a:stretch>
            <a:fillRect/>
          </a:stretch>
        </p:blipFill>
        <p:spPr>
          <a:xfrm>
            <a:off x="4217081" y="70773"/>
            <a:ext cx="7738945" cy="6750651"/>
          </a:xfrm>
          <a:prstGeom prst="rect">
            <a:avLst/>
          </a:prstGeom>
        </p:spPr>
      </p:pic>
    </p:spTree>
    <p:extLst>
      <p:ext uri="{BB962C8B-B14F-4D97-AF65-F5344CB8AC3E}">
        <p14:creationId xmlns:p14="http://schemas.microsoft.com/office/powerpoint/2010/main" val="29078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08588-2D39-0ECE-A8A5-6613141CF5CA}"/>
              </a:ext>
            </a:extLst>
          </p:cNvPr>
          <p:cNvSpPr>
            <a:spLocks noGrp="1"/>
          </p:cNvSpPr>
          <p:nvPr>
            <p:ph type="title"/>
          </p:nvPr>
        </p:nvSpPr>
        <p:spPr/>
        <p:txBody>
          <a:bodyPr/>
          <a:lstStyle/>
          <a:p>
            <a:r>
              <a:rPr lang="nl-NL" dirty="0"/>
              <a:t>Acteurs en presentatoren: </a:t>
            </a:r>
          </a:p>
        </p:txBody>
      </p:sp>
      <p:pic>
        <p:nvPicPr>
          <p:cNvPr id="3" name="Afbeelding 2">
            <a:extLst>
              <a:ext uri="{FF2B5EF4-FFF2-40B4-BE49-F238E27FC236}">
                <a16:creationId xmlns:a16="http://schemas.microsoft.com/office/drawing/2014/main" id="{CC869690-25F8-CFA9-6FE9-A87AD1C2E26E}"/>
              </a:ext>
            </a:extLst>
          </p:cNvPr>
          <p:cNvPicPr>
            <a:picLocks noChangeAspect="1"/>
          </p:cNvPicPr>
          <p:nvPr/>
        </p:nvPicPr>
        <p:blipFill>
          <a:blip r:embed="rId2"/>
          <a:stretch>
            <a:fillRect/>
          </a:stretch>
        </p:blipFill>
        <p:spPr>
          <a:xfrm>
            <a:off x="5610655" y="1258283"/>
            <a:ext cx="5631180" cy="5501640"/>
          </a:xfrm>
          <a:prstGeom prst="rect">
            <a:avLst/>
          </a:prstGeom>
        </p:spPr>
      </p:pic>
      <p:sp>
        <p:nvSpPr>
          <p:cNvPr id="4" name="Tijdelijke aanduiding voor inhoud 2">
            <a:extLst>
              <a:ext uri="{FF2B5EF4-FFF2-40B4-BE49-F238E27FC236}">
                <a16:creationId xmlns:a16="http://schemas.microsoft.com/office/drawing/2014/main" id="{38DB225A-5B2B-0F1B-0949-12AD196B46A2}"/>
              </a:ext>
            </a:extLst>
          </p:cNvPr>
          <p:cNvSpPr txBox="1">
            <a:spLocks/>
          </p:cNvSpPr>
          <p:nvPr/>
        </p:nvSpPr>
        <p:spPr>
          <a:xfrm>
            <a:off x="280572" y="1258283"/>
            <a:ext cx="4763376" cy="4739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300" dirty="0"/>
              <a:t>Dit zijn enkele acteurs en presentatoren. Er is vooral gekozen voor buitenlandse acteurs en slechts een paar Nederlandse presentatoren (van hen bij wie de gemiddelde kijkdichtheid per uitzending licht is gestegen). </a:t>
            </a:r>
          </a:p>
          <a:p>
            <a:pPr marL="0" indent="0">
              <a:buNone/>
            </a:pPr>
            <a:r>
              <a:rPr lang="nl-NL" sz="1300" dirty="0"/>
              <a:t>Er wordt hier zowel gekeken naar 25-54 als 25-54 vrouw (v). </a:t>
            </a:r>
          </a:p>
          <a:p>
            <a:pPr marL="0" indent="0">
              <a:buNone/>
            </a:pPr>
            <a:r>
              <a:rPr lang="nl-NL" sz="1300" dirty="0"/>
              <a:t>In de </a:t>
            </a:r>
            <a:r>
              <a:rPr lang="nl-NL" sz="1300" b="1" dirty="0"/>
              <a:t>meest linker kolom </a:t>
            </a:r>
            <a:r>
              <a:rPr lang="nl-NL" sz="1300" dirty="0"/>
              <a:t>zie je hoe de gemiddelde uitzendtijd van titels (films) waarin een acteur sterk domineert, is gestegen of gedaald, in de periode sep ‘23 – jan ‘24 t.o.v. sep ‘22 – jan ‘23 (en dan kan net Chantal Janzen wat minder op tv zijn in afgelopen seizoen in die maanden).</a:t>
            </a:r>
          </a:p>
          <a:p>
            <a:pPr marL="0" indent="0">
              <a:buNone/>
            </a:pPr>
            <a:r>
              <a:rPr lang="nl-NL" sz="1300" dirty="0"/>
              <a:t>In kolommen 2 en 3 (van links) zie je hoe de gemiddelde persoon uit een doelgroep méér naar een titel keek in s23/24 dan s22/23. </a:t>
            </a:r>
            <a:br>
              <a:rPr lang="nl-NL" sz="1300" dirty="0"/>
            </a:br>
            <a:r>
              <a:rPr lang="nl-NL" sz="1300" dirty="0"/>
              <a:t>In de kolommen 4 en 5 (van links) zie je hoe de gemiddelde kijktijd van een titel met die acteur/presentator erin steeg.</a:t>
            </a:r>
          </a:p>
          <a:p>
            <a:pPr marL="0" indent="0">
              <a:buNone/>
            </a:pPr>
            <a:r>
              <a:rPr lang="nl-NL" sz="1300" dirty="0"/>
              <a:t>En in de meest rechter kolom zie je hoe de kijkdichtheid van vrouwelijke kijkers van 25-54 jaar is t.o.v. de hele groep 25-54 jaar.</a:t>
            </a:r>
          </a:p>
          <a:p>
            <a:pPr marL="0" indent="0">
              <a:buNone/>
            </a:pPr>
            <a:endParaRPr lang="nl-NL" sz="1000" dirty="0"/>
          </a:p>
        </p:txBody>
      </p:sp>
      <p:pic>
        <p:nvPicPr>
          <p:cNvPr id="5" name="Afbeelding 4">
            <a:extLst>
              <a:ext uri="{FF2B5EF4-FFF2-40B4-BE49-F238E27FC236}">
                <a16:creationId xmlns:a16="http://schemas.microsoft.com/office/drawing/2014/main" id="{869A4E4F-A553-CDD9-8583-E141B6BD4D30}"/>
              </a:ext>
            </a:extLst>
          </p:cNvPr>
          <p:cNvPicPr>
            <a:picLocks noChangeAspect="1"/>
          </p:cNvPicPr>
          <p:nvPr/>
        </p:nvPicPr>
        <p:blipFill>
          <a:blip r:embed="rId3"/>
          <a:stretch>
            <a:fillRect/>
          </a:stretch>
        </p:blipFill>
        <p:spPr>
          <a:xfrm>
            <a:off x="950165" y="4890501"/>
            <a:ext cx="1154590" cy="1692195"/>
          </a:xfrm>
          <a:prstGeom prst="rect">
            <a:avLst/>
          </a:prstGeom>
        </p:spPr>
      </p:pic>
      <p:pic>
        <p:nvPicPr>
          <p:cNvPr id="6" name="Afbeelding 5">
            <a:extLst>
              <a:ext uri="{FF2B5EF4-FFF2-40B4-BE49-F238E27FC236}">
                <a16:creationId xmlns:a16="http://schemas.microsoft.com/office/drawing/2014/main" id="{F0BCCEFB-D825-A623-D2F6-79E724AAC61C}"/>
              </a:ext>
            </a:extLst>
          </p:cNvPr>
          <p:cNvPicPr>
            <a:picLocks noChangeAspect="1"/>
          </p:cNvPicPr>
          <p:nvPr/>
        </p:nvPicPr>
        <p:blipFill>
          <a:blip r:embed="rId4"/>
          <a:stretch>
            <a:fillRect/>
          </a:stretch>
        </p:blipFill>
        <p:spPr>
          <a:xfrm>
            <a:off x="2393295" y="4890502"/>
            <a:ext cx="1126078" cy="1692194"/>
          </a:xfrm>
          <a:prstGeom prst="rect">
            <a:avLst/>
          </a:prstGeom>
        </p:spPr>
      </p:pic>
      <p:pic>
        <p:nvPicPr>
          <p:cNvPr id="7" name="Afbeelding 6">
            <a:extLst>
              <a:ext uri="{FF2B5EF4-FFF2-40B4-BE49-F238E27FC236}">
                <a16:creationId xmlns:a16="http://schemas.microsoft.com/office/drawing/2014/main" id="{008FCD88-81AA-527C-8537-79C1BCA742C2}"/>
              </a:ext>
            </a:extLst>
          </p:cNvPr>
          <p:cNvPicPr>
            <a:picLocks noChangeAspect="1"/>
          </p:cNvPicPr>
          <p:nvPr/>
        </p:nvPicPr>
        <p:blipFill>
          <a:blip r:embed="rId5"/>
          <a:stretch>
            <a:fillRect/>
          </a:stretch>
        </p:blipFill>
        <p:spPr>
          <a:xfrm>
            <a:off x="3755615" y="4890501"/>
            <a:ext cx="1126079" cy="1692195"/>
          </a:xfrm>
          <a:prstGeom prst="rect">
            <a:avLst/>
          </a:prstGeom>
        </p:spPr>
      </p:pic>
    </p:spTree>
    <p:extLst>
      <p:ext uri="{BB962C8B-B14F-4D97-AF65-F5344CB8AC3E}">
        <p14:creationId xmlns:p14="http://schemas.microsoft.com/office/powerpoint/2010/main" val="31770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8FBDB-B43F-8705-6637-76EE034292CD}"/>
              </a:ext>
            </a:extLst>
          </p:cNvPr>
          <p:cNvSpPr>
            <a:spLocks noGrp="1"/>
          </p:cNvSpPr>
          <p:nvPr>
            <p:ph type="title"/>
          </p:nvPr>
        </p:nvSpPr>
        <p:spPr>
          <a:xfrm>
            <a:off x="831850" y="1709738"/>
            <a:ext cx="10515600" cy="1239939"/>
          </a:xfrm>
        </p:spPr>
        <p:txBody>
          <a:bodyPr/>
          <a:lstStyle/>
          <a:p>
            <a:r>
              <a:rPr lang="nl-NL" dirty="0"/>
              <a:t>Vragen?</a:t>
            </a:r>
          </a:p>
        </p:txBody>
      </p:sp>
      <p:sp>
        <p:nvSpPr>
          <p:cNvPr id="3" name="Tijdelijke aanduiding voor tekst 2">
            <a:extLst>
              <a:ext uri="{FF2B5EF4-FFF2-40B4-BE49-F238E27FC236}">
                <a16:creationId xmlns:a16="http://schemas.microsoft.com/office/drawing/2014/main" id="{DF0EF0E0-85AF-81FE-9464-7F31D374D3F0}"/>
              </a:ext>
            </a:extLst>
          </p:cNvPr>
          <p:cNvSpPr>
            <a:spLocks noGrp="1"/>
          </p:cNvSpPr>
          <p:nvPr>
            <p:ph type="body" idx="1"/>
          </p:nvPr>
        </p:nvSpPr>
        <p:spPr>
          <a:xfrm>
            <a:off x="831850" y="4050891"/>
            <a:ext cx="10515600" cy="2038760"/>
          </a:xfrm>
        </p:spPr>
        <p:txBody>
          <a:bodyPr>
            <a:normAutofit/>
          </a:bodyPr>
          <a:lstStyle/>
          <a:p>
            <a:r>
              <a:rPr lang="nl-NL" dirty="0"/>
              <a:t>Robin Muurling</a:t>
            </a:r>
          </a:p>
          <a:p>
            <a:r>
              <a:rPr lang="nl-NL" dirty="0"/>
              <a:t>TV </a:t>
            </a:r>
            <a:r>
              <a:rPr lang="nl-NL" dirty="0" err="1"/>
              <a:t>Audience</a:t>
            </a:r>
            <a:r>
              <a:rPr lang="nl-NL" dirty="0"/>
              <a:t> Solutions</a:t>
            </a:r>
          </a:p>
          <a:p>
            <a:r>
              <a:rPr lang="nl-NL" dirty="0">
                <a:hlinkClick r:id="rId2"/>
              </a:rPr>
              <a:t>robin@audiencesolutions.nl</a:t>
            </a:r>
            <a:endParaRPr lang="nl-NL" dirty="0"/>
          </a:p>
          <a:p>
            <a:r>
              <a:rPr lang="nl-NL" dirty="0"/>
              <a:t>06 4200 0522</a:t>
            </a:r>
          </a:p>
        </p:txBody>
      </p:sp>
    </p:spTree>
    <p:extLst>
      <p:ext uri="{BB962C8B-B14F-4D97-AF65-F5344CB8AC3E}">
        <p14:creationId xmlns:p14="http://schemas.microsoft.com/office/powerpoint/2010/main" val="106817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728CE-99AA-7CD3-50A1-CD1AE9E0062A}"/>
              </a:ext>
            </a:extLst>
          </p:cNvPr>
          <p:cNvSpPr>
            <a:spLocks noGrp="1"/>
          </p:cNvSpPr>
          <p:nvPr>
            <p:ph type="title"/>
          </p:nvPr>
        </p:nvSpPr>
        <p:spPr>
          <a:xfrm>
            <a:off x="894734" y="365125"/>
            <a:ext cx="11039168" cy="1325563"/>
          </a:xfrm>
        </p:spPr>
        <p:txBody>
          <a:bodyPr>
            <a:normAutofit fontScale="90000"/>
          </a:bodyPr>
          <a:lstStyle/>
          <a:p>
            <a:r>
              <a:rPr lang="nl-NL" sz="4000" dirty="0"/>
              <a:t>De rol van </a:t>
            </a:r>
            <a:r>
              <a:rPr lang="nl-NL" sz="4000" b="1" dirty="0"/>
              <a:t>lead-in</a:t>
            </a:r>
            <a:r>
              <a:rPr lang="nl-NL" sz="4000" dirty="0"/>
              <a:t> (sep 23 – jan 24 t.o.v. sep 22 – jan 23): correlaties tussen kijkdichtheid titels en die van de lead-in</a:t>
            </a:r>
          </a:p>
        </p:txBody>
      </p:sp>
      <p:pic>
        <p:nvPicPr>
          <p:cNvPr id="4" name="Afbeelding 3">
            <a:extLst>
              <a:ext uri="{FF2B5EF4-FFF2-40B4-BE49-F238E27FC236}">
                <a16:creationId xmlns:a16="http://schemas.microsoft.com/office/drawing/2014/main" id="{78CB00CE-88E9-33E7-24DE-EAA1E3D76EB9}"/>
              </a:ext>
            </a:extLst>
          </p:cNvPr>
          <p:cNvPicPr>
            <a:picLocks noChangeAspect="1"/>
          </p:cNvPicPr>
          <p:nvPr/>
        </p:nvPicPr>
        <p:blipFill>
          <a:blip r:embed="rId2"/>
          <a:stretch>
            <a:fillRect/>
          </a:stretch>
        </p:blipFill>
        <p:spPr>
          <a:xfrm>
            <a:off x="2027561" y="1750879"/>
            <a:ext cx="8077886" cy="1021818"/>
          </a:xfrm>
          <a:prstGeom prst="rect">
            <a:avLst/>
          </a:prstGeom>
        </p:spPr>
      </p:pic>
      <p:pic>
        <p:nvPicPr>
          <p:cNvPr id="5" name="Afbeelding 4">
            <a:extLst>
              <a:ext uri="{FF2B5EF4-FFF2-40B4-BE49-F238E27FC236}">
                <a16:creationId xmlns:a16="http://schemas.microsoft.com/office/drawing/2014/main" id="{627D12E7-2CAE-89C6-9479-B6BA1CFB0E6E}"/>
              </a:ext>
            </a:extLst>
          </p:cNvPr>
          <p:cNvPicPr>
            <a:picLocks noChangeAspect="1"/>
          </p:cNvPicPr>
          <p:nvPr/>
        </p:nvPicPr>
        <p:blipFill>
          <a:blip r:embed="rId3"/>
          <a:stretch>
            <a:fillRect/>
          </a:stretch>
        </p:blipFill>
        <p:spPr>
          <a:xfrm>
            <a:off x="2969342" y="3044242"/>
            <a:ext cx="7649497" cy="3448633"/>
          </a:xfrm>
          <a:prstGeom prst="rect">
            <a:avLst/>
          </a:prstGeom>
        </p:spPr>
      </p:pic>
      <p:sp>
        <p:nvSpPr>
          <p:cNvPr id="6" name="Tijdelijke aanduiding voor inhoud 2">
            <a:extLst>
              <a:ext uri="{FF2B5EF4-FFF2-40B4-BE49-F238E27FC236}">
                <a16:creationId xmlns:a16="http://schemas.microsoft.com/office/drawing/2014/main" id="{7D37D6A8-3D16-4EE9-11B6-B88E3CC84F16}"/>
              </a:ext>
            </a:extLst>
          </p:cNvPr>
          <p:cNvSpPr txBox="1">
            <a:spLocks/>
          </p:cNvSpPr>
          <p:nvPr/>
        </p:nvSpPr>
        <p:spPr>
          <a:xfrm>
            <a:off x="446959" y="3884203"/>
            <a:ext cx="2109428" cy="2241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300" b="1" dirty="0"/>
              <a:t>Conclusie: </a:t>
            </a:r>
            <a:r>
              <a:rPr lang="nl-NL" sz="1300" dirty="0"/>
              <a:t>de hoogste correlatie tussen kijkdichtheden van opvolgende titels is en blijft bij RTL-zenders.</a:t>
            </a:r>
            <a:br>
              <a:rPr lang="nl-NL" sz="1300" dirty="0"/>
            </a:br>
            <a:r>
              <a:rPr lang="nl-NL" sz="1300" dirty="0"/>
              <a:t>Op de </a:t>
            </a:r>
            <a:r>
              <a:rPr lang="nl-NL" sz="1300" dirty="0" err="1"/>
              <a:t>Talpa</a:t>
            </a:r>
            <a:r>
              <a:rPr lang="nl-NL" sz="1300" dirty="0"/>
              <a:t>-zenders was en is die lager, maar inmiddels wel gestegen tot boven het NPO-niveau.</a:t>
            </a:r>
          </a:p>
        </p:txBody>
      </p:sp>
    </p:spTree>
    <p:extLst>
      <p:ext uri="{BB962C8B-B14F-4D97-AF65-F5344CB8AC3E}">
        <p14:creationId xmlns:p14="http://schemas.microsoft.com/office/powerpoint/2010/main" val="18544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728CE-99AA-7CD3-50A1-CD1AE9E0062A}"/>
              </a:ext>
            </a:extLst>
          </p:cNvPr>
          <p:cNvSpPr>
            <a:spLocks noGrp="1"/>
          </p:cNvSpPr>
          <p:nvPr>
            <p:ph type="title"/>
          </p:nvPr>
        </p:nvSpPr>
        <p:spPr>
          <a:xfrm>
            <a:off x="894734" y="365125"/>
            <a:ext cx="11039168" cy="1325563"/>
          </a:xfrm>
        </p:spPr>
        <p:txBody>
          <a:bodyPr>
            <a:normAutofit fontScale="90000"/>
          </a:bodyPr>
          <a:lstStyle/>
          <a:p>
            <a:r>
              <a:rPr lang="nl-NL" sz="4000" dirty="0"/>
              <a:t>De rol van </a:t>
            </a:r>
            <a:r>
              <a:rPr lang="nl-NL" sz="4000" b="1" dirty="0"/>
              <a:t>luchtigheid</a:t>
            </a:r>
            <a:r>
              <a:rPr lang="nl-NL" sz="4000" dirty="0"/>
              <a:t> (sep 23 – jan 24 t.o.v. sep 22 – jan 23): correlaties kijkdichtheid titels en niveau luchtigheid</a:t>
            </a:r>
          </a:p>
        </p:txBody>
      </p:sp>
      <p:pic>
        <p:nvPicPr>
          <p:cNvPr id="3" name="Afbeelding 2">
            <a:extLst>
              <a:ext uri="{FF2B5EF4-FFF2-40B4-BE49-F238E27FC236}">
                <a16:creationId xmlns:a16="http://schemas.microsoft.com/office/drawing/2014/main" id="{FAA6E0B2-7CF5-A610-1D55-03025498A451}"/>
              </a:ext>
            </a:extLst>
          </p:cNvPr>
          <p:cNvPicPr>
            <a:picLocks noChangeAspect="1"/>
          </p:cNvPicPr>
          <p:nvPr/>
        </p:nvPicPr>
        <p:blipFill>
          <a:blip r:embed="rId2"/>
          <a:stretch>
            <a:fillRect/>
          </a:stretch>
        </p:blipFill>
        <p:spPr>
          <a:xfrm>
            <a:off x="1910530" y="1690688"/>
            <a:ext cx="8320534" cy="1052512"/>
          </a:xfrm>
          <a:prstGeom prst="rect">
            <a:avLst/>
          </a:prstGeom>
        </p:spPr>
      </p:pic>
      <p:pic>
        <p:nvPicPr>
          <p:cNvPr id="6" name="Afbeelding 5">
            <a:extLst>
              <a:ext uri="{FF2B5EF4-FFF2-40B4-BE49-F238E27FC236}">
                <a16:creationId xmlns:a16="http://schemas.microsoft.com/office/drawing/2014/main" id="{4B6FA3F0-BDD8-D48A-E247-E7FA7859D2DB}"/>
              </a:ext>
            </a:extLst>
          </p:cNvPr>
          <p:cNvPicPr>
            <a:picLocks noChangeAspect="1"/>
          </p:cNvPicPr>
          <p:nvPr/>
        </p:nvPicPr>
        <p:blipFill>
          <a:blip r:embed="rId3"/>
          <a:stretch>
            <a:fillRect/>
          </a:stretch>
        </p:blipFill>
        <p:spPr>
          <a:xfrm>
            <a:off x="2943123" y="2831691"/>
            <a:ext cx="7852696" cy="3923070"/>
          </a:xfrm>
          <a:prstGeom prst="rect">
            <a:avLst/>
          </a:prstGeom>
        </p:spPr>
      </p:pic>
      <p:sp>
        <p:nvSpPr>
          <p:cNvPr id="7" name="Tijdelijke aanduiding voor inhoud 2">
            <a:extLst>
              <a:ext uri="{FF2B5EF4-FFF2-40B4-BE49-F238E27FC236}">
                <a16:creationId xmlns:a16="http://schemas.microsoft.com/office/drawing/2014/main" id="{E7F96718-920C-168C-0340-FF4ACE022337}"/>
              </a:ext>
            </a:extLst>
          </p:cNvPr>
          <p:cNvSpPr txBox="1">
            <a:spLocks/>
          </p:cNvSpPr>
          <p:nvPr/>
        </p:nvSpPr>
        <p:spPr>
          <a:xfrm>
            <a:off x="505953" y="2831691"/>
            <a:ext cx="2217584" cy="2241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300" b="1" dirty="0"/>
              <a:t>Uitleg: </a:t>
            </a:r>
            <a:r>
              <a:rPr lang="nl-NL" sz="1300" dirty="0"/>
              <a:t>in de TVAS-databases krijgen alle prime-time-titels een niveau van luchtigheid van 1 tot 5: 1 houdt in: zeer ernstig (verslagen van rampen, herdenkingen, ook horror, etc.) tot 5 (primaire doel van het programma is: mensen aan het lachen krijgen). </a:t>
            </a:r>
            <a:br>
              <a:rPr lang="nl-NL" sz="1300" dirty="0"/>
            </a:br>
            <a:r>
              <a:rPr lang="nl-NL" sz="1300" dirty="0"/>
              <a:t>Hier worden correlaties getoond tussen kijkcijfers en niveau van luchtigheid. </a:t>
            </a:r>
            <a:br>
              <a:rPr lang="nl-NL" sz="1300" dirty="0"/>
            </a:br>
            <a:br>
              <a:rPr lang="nl-NL" sz="1300" dirty="0"/>
            </a:br>
            <a:r>
              <a:rPr lang="nl-NL" sz="1300" dirty="0"/>
              <a:t>Ofwel: titels met veel tot zeer veel humor zijn in populariteit iets gestegen. Dat is jaren niet zo geweest.</a:t>
            </a:r>
          </a:p>
          <a:p>
            <a:pPr marL="0" indent="0">
              <a:buNone/>
            </a:pPr>
            <a:r>
              <a:rPr lang="nl-NL" sz="1300" dirty="0"/>
              <a:t>N.B.: zonder nieuws en sport krijg je andere correlaties.</a:t>
            </a:r>
          </a:p>
        </p:txBody>
      </p:sp>
    </p:spTree>
    <p:extLst>
      <p:ext uri="{BB962C8B-B14F-4D97-AF65-F5344CB8AC3E}">
        <p14:creationId xmlns:p14="http://schemas.microsoft.com/office/powerpoint/2010/main" val="34887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728CE-99AA-7CD3-50A1-CD1AE9E0062A}"/>
              </a:ext>
            </a:extLst>
          </p:cNvPr>
          <p:cNvSpPr>
            <a:spLocks noGrp="1"/>
          </p:cNvSpPr>
          <p:nvPr>
            <p:ph type="title"/>
          </p:nvPr>
        </p:nvSpPr>
        <p:spPr>
          <a:xfrm>
            <a:off x="894734" y="365125"/>
            <a:ext cx="11039168" cy="1325563"/>
          </a:xfrm>
        </p:spPr>
        <p:txBody>
          <a:bodyPr>
            <a:normAutofit fontScale="90000"/>
          </a:bodyPr>
          <a:lstStyle/>
          <a:p>
            <a:r>
              <a:rPr lang="nl-NL" sz="4000" dirty="0"/>
              <a:t>De rol van </a:t>
            </a:r>
            <a:r>
              <a:rPr lang="nl-NL" sz="4000" b="1" dirty="0"/>
              <a:t>bekendheid acteurs/presentatoren</a:t>
            </a:r>
            <a:r>
              <a:rPr lang="nl-NL" sz="4000" dirty="0"/>
              <a:t> (sep 23 – jan 24 t.o.v. sep 22 – jan 23): correlaties kijkdichtheid en bekendheid</a:t>
            </a:r>
          </a:p>
        </p:txBody>
      </p:sp>
      <p:sp>
        <p:nvSpPr>
          <p:cNvPr id="7" name="Tijdelijke aanduiding voor inhoud 2">
            <a:extLst>
              <a:ext uri="{FF2B5EF4-FFF2-40B4-BE49-F238E27FC236}">
                <a16:creationId xmlns:a16="http://schemas.microsoft.com/office/drawing/2014/main" id="{E7F96718-920C-168C-0340-FF4ACE022337}"/>
              </a:ext>
            </a:extLst>
          </p:cNvPr>
          <p:cNvSpPr txBox="1">
            <a:spLocks/>
          </p:cNvSpPr>
          <p:nvPr/>
        </p:nvSpPr>
        <p:spPr>
          <a:xfrm>
            <a:off x="434873" y="2994154"/>
            <a:ext cx="2217584" cy="2241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300" b="1" dirty="0"/>
              <a:t>Uitleg: </a:t>
            </a:r>
            <a:r>
              <a:rPr lang="nl-NL" sz="1300" dirty="0"/>
              <a:t>in de TVAS-databases krijgen alle prime-time-titels een niveau van bekendheid acteur/presentator van 0 tot 3: 0 houdt in: in de titel komen alleen onbekende mensen voor, 3 houdt in: de presentator(en) of acteur(s) worden op straat massaal herkend.  </a:t>
            </a:r>
            <a:br>
              <a:rPr lang="nl-NL" sz="1300" dirty="0"/>
            </a:br>
            <a:r>
              <a:rPr lang="nl-NL" sz="1300" dirty="0"/>
              <a:t>Hier worden correlaties getoond tussen kijkcijfers en deze bekendheid. </a:t>
            </a:r>
            <a:br>
              <a:rPr lang="nl-NL" sz="1300" dirty="0"/>
            </a:br>
            <a:br>
              <a:rPr lang="nl-NL" sz="1300" dirty="0"/>
            </a:br>
            <a:r>
              <a:rPr lang="nl-NL" sz="1300" dirty="0"/>
              <a:t>Ofwel: bij RTL en NPO is ‘bekendheid’ minder een garantie voor hoge kijkcijfers dan voorheen.</a:t>
            </a:r>
          </a:p>
        </p:txBody>
      </p:sp>
      <p:pic>
        <p:nvPicPr>
          <p:cNvPr id="4" name="Afbeelding 3">
            <a:extLst>
              <a:ext uri="{FF2B5EF4-FFF2-40B4-BE49-F238E27FC236}">
                <a16:creationId xmlns:a16="http://schemas.microsoft.com/office/drawing/2014/main" id="{0CDF1DDE-0298-13EE-D5BC-1D645B9A45EB}"/>
              </a:ext>
            </a:extLst>
          </p:cNvPr>
          <p:cNvPicPr>
            <a:picLocks noChangeAspect="1"/>
          </p:cNvPicPr>
          <p:nvPr/>
        </p:nvPicPr>
        <p:blipFill>
          <a:blip r:embed="rId2"/>
          <a:stretch>
            <a:fillRect/>
          </a:stretch>
        </p:blipFill>
        <p:spPr>
          <a:xfrm>
            <a:off x="1930193" y="1697308"/>
            <a:ext cx="8268200" cy="1045892"/>
          </a:xfrm>
          <a:prstGeom prst="rect">
            <a:avLst/>
          </a:prstGeom>
        </p:spPr>
      </p:pic>
      <p:pic>
        <p:nvPicPr>
          <p:cNvPr id="5" name="Afbeelding 4">
            <a:extLst>
              <a:ext uri="{FF2B5EF4-FFF2-40B4-BE49-F238E27FC236}">
                <a16:creationId xmlns:a16="http://schemas.microsoft.com/office/drawing/2014/main" id="{63A62274-0529-89C4-CBF7-BC6C13C4ED20}"/>
              </a:ext>
            </a:extLst>
          </p:cNvPr>
          <p:cNvPicPr>
            <a:picLocks noChangeAspect="1"/>
          </p:cNvPicPr>
          <p:nvPr/>
        </p:nvPicPr>
        <p:blipFill>
          <a:blip r:embed="rId3"/>
          <a:stretch>
            <a:fillRect/>
          </a:stretch>
        </p:blipFill>
        <p:spPr>
          <a:xfrm>
            <a:off x="2841523" y="2831691"/>
            <a:ext cx="7806812" cy="3935930"/>
          </a:xfrm>
          <a:prstGeom prst="rect">
            <a:avLst/>
          </a:prstGeom>
        </p:spPr>
      </p:pic>
    </p:spTree>
    <p:extLst>
      <p:ext uri="{BB962C8B-B14F-4D97-AF65-F5344CB8AC3E}">
        <p14:creationId xmlns:p14="http://schemas.microsoft.com/office/powerpoint/2010/main" val="26410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12372-6C12-004C-B438-730C02E7F034}"/>
              </a:ext>
            </a:extLst>
          </p:cNvPr>
          <p:cNvSpPr>
            <a:spLocks noGrp="1"/>
          </p:cNvSpPr>
          <p:nvPr>
            <p:ph type="title"/>
          </p:nvPr>
        </p:nvSpPr>
        <p:spPr>
          <a:xfrm>
            <a:off x="865140" y="1040573"/>
            <a:ext cx="10805750" cy="1171692"/>
          </a:xfrm>
        </p:spPr>
        <p:txBody>
          <a:bodyPr vert="horz" lIns="91440" tIns="45720" rIns="91440" bIns="45720" rtlCol="0" anchor="t">
            <a:normAutofit/>
          </a:bodyPr>
          <a:lstStyle/>
          <a:p>
            <a:r>
              <a:rPr lang="en-US" sz="3000" dirty="0" err="1"/>
              <a:t>Aandeel</a:t>
            </a:r>
            <a:r>
              <a:rPr lang="en-US" sz="3000" dirty="0"/>
              <a:t> van </a:t>
            </a:r>
            <a:r>
              <a:rPr lang="en-US" sz="3000" b="1" dirty="0" err="1"/>
              <a:t>kijktijd</a:t>
            </a:r>
            <a:r>
              <a:rPr lang="en-US" sz="3000" b="1" dirty="0"/>
              <a:t> </a:t>
            </a:r>
            <a:r>
              <a:rPr lang="en-US" sz="3000" dirty="0" err="1"/>
              <a:t>naar</a:t>
            </a:r>
            <a:r>
              <a:rPr lang="en-US" sz="3000" dirty="0"/>
              <a:t> </a:t>
            </a:r>
            <a:r>
              <a:rPr lang="en-US" sz="3000" dirty="0" err="1"/>
              <a:t>titels</a:t>
            </a:r>
            <a:r>
              <a:rPr lang="en-US" sz="3000" dirty="0"/>
              <a:t> met </a:t>
            </a:r>
            <a:r>
              <a:rPr lang="en-US" sz="3000" b="1" dirty="0" err="1"/>
              <a:t>vrijwel</a:t>
            </a:r>
            <a:r>
              <a:rPr lang="en-US" sz="3000" b="1" dirty="0"/>
              <a:t> </a:t>
            </a:r>
            <a:r>
              <a:rPr lang="en-US" sz="3000" b="1" dirty="0" err="1"/>
              <a:t>geen</a:t>
            </a:r>
            <a:r>
              <a:rPr lang="en-US" sz="3000" b="1" dirty="0"/>
              <a:t> </a:t>
            </a:r>
            <a:r>
              <a:rPr lang="en-US" sz="3000" b="1" dirty="0" err="1"/>
              <a:t>geweld</a:t>
            </a:r>
            <a:r>
              <a:rPr lang="en-US" sz="3000" b="1" dirty="0"/>
              <a:t>, </a:t>
            </a:r>
            <a:r>
              <a:rPr lang="en-US" sz="3000" b="1" dirty="0" err="1"/>
              <a:t>seks</a:t>
            </a:r>
            <a:r>
              <a:rPr lang="en-US" sz="3000" b="1" dirty="0"/>
              <a:t> of grove taal</a:t>
            </a:r>
            <a:endParaRPr lang="en-US" sz="3000" dirty="0"/>
          </a:p>
        </p:txBody>
      </p:sp>
      <p:sp>
        <p:nvSpPr>
          <p:cNvPr id="9" name="Tijdelijke aanduiding voor inhoud 2">
            <a:extLst>
              <a:ext uri="{FF2B5EF4-FFF2-40B4-BE49-F238E27FC236}">
                <a16:creationId xmlns:a16="http://schemas.microsoft.com/office/drawing/2014/main" id="{D01F1694-055E-4558-8266-40499A358E69}"/>
              </a:ext>
            </a:extLst>
          </p:cNvPr>
          <p:cNvSpPr txBox="1">
            <a:spLocks/>
          </p:cNvSpPr>
          <p:nvPr/>
        </p:nvSpPr>
        <p:spPr>
          <a:xfrm>
            <a:off x="1126146" y="4645736"/>
            <a:ext cx="6179222" cy="2069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300" dirty="0"/>
              <a:t>In het TVAS-model wordt bij elke prime-time-titel ook de kijkwijzer meegenomen inclusief de reden ervan. De intensiteit van geweld, seks en grove taal wordt daarbij niet alleen berekend door alleen de aanwezigheid van een vuistje, twee voetjes of een taaluitbarsting in de tekens van de kijkwijzer maar ook door de kijkwijzer zelf: als een titel (bijv. film) alleen voor 16 jaar of ouder is, krijgt geweldintensiteit een ander gewicht dan een film met geweld voor 6, 9 of 12 jaar ouder. (ook worden vaak andere bronnen gebruikt, zoals de Amerikaanse MPAA-rating en reden ervan)</a:t>
            </a:r>
          </a:p>
          <a:p>
            <a:pPr marL="0" indent="0">
              <a:buNone/>
            </a:pPr>
            <a:r>
              <a:rPr lang="nl-NL" sz="1300" dirty="0"/>
              <a:t>Conclusie: in afgelopen seizoen keek men nóg meer naar geweld-, seks- en grove-taal-loze titels dan in seizoen 22/23. Dat ligt ook aan de afname van kijktijd naar films en series. Correlaties per genre kunnen apart worden berekend.</a:t>
            </a:r>
          </a:p>
        </p:txBody>
      </p:sp>
      <p:pic>
        <p:nvPicPr>
          <p:cNvPr id="3" name="Afbeelding 2">
            <a:extLst>
              <a:ext uri="{FF2B5EF4-FFF2-40B4-BE49-F238E27FC236}">
                <a16:creationId xmlns:a16="http://schemas.microsoft.com/office/drawing/2014/main" id="{6637AAB9-6D67-DCEA-B355-0E37318174EE}"/>
              </a:ext>
            </a:extLst>
          </p:cNvPr>
          <p:cNvPicPr>
            <a:picLocks noChangeAspect="1"/>
          </p:cNvPicPr>
          <p:nvPr/>
        </p:nvPicPr>
        <p:blipFill>
          <a:blip r:embed="rId2"/>
          <a:stretch>
            <a:fillRect/>
          </a:stretch>
        </p:blipFill>
        <p:spPr>
          <a:xfrm>
            <a:off x="1744594" y="2499359"/>
            <a:ext cx="8132503" cy="1728511"/>
          </a:xfrm>
          <a:prstGeom prst="rect">
            <a:avLst/>
          </a:prstGeom>
        </p:spPr>
      </p:pic>
      <p:pic>
        <p:nvPicPr>
          <p:cNvPr id="4" name="Afbeelding 3">
            <a:extLst>
              <a:ext uri="{FF2B5EF4-FFF2-40B4-BE49-F238E27FC236}">
                <a16:creationId xmlns:a16="http://schemas.microsoft.com/office/drawing/2014/main" id="{B9AB3686-1D04-6089-F57F-6CC61034ABC3}"/>
              </a:ext>
            </a:extLst>
          </p:cNvPr>
          <p:cNvPicPr>
            <a:picLocks noChangeAspect="1"/>
          </p:cNvPicPr>
          <p:nvPr/>
        </p:nvPicPr>
        <p:blipFill>
          <a:blip r:embed="rId3"/>
          <a:stretch>
            <a:fillRect/>
          </a:stretch>
        </p:blipFill>
        <p:spPr>
          <a:xfrm>
            <a:off x="8302266" y="4868811"/>
            <a:ext cx="3590925" cy="1276350"/>
          </a:xfrm>
          <a:prstGeom prst="rect">
            <a:avLst/>
          </a:prstGeom>
        </p:spPr>
      </p:pic>
    </p:spTree>
    <p:extLst>
      <p:ext uri="{BB962C8B-B14F-4D97-AF65-F5344CB8AC3E}">
        <p14:creationId xmlns:p14="http://schemas.microsoft.com/office/powerpoint/2010/main" val="19254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12372-6C12-004C-B438-730C02E7F034}"/>
              </a:ext>
            </a:extLst>
          </p:cNvPr>
          <p:cNvSpPr>
            <a:spLocks noGrp="1"/>
          </p:cNvSpPr>
          <p:nvPr>
            <p:ph type="title"/>
          </p:nvPr>
        </p:nvSpPr>
        <p:spPr>
          <a:xfrm>
            <a:off x="865140" y="1040573"/>
            <a:ext cx="10805750" cy="1171692"/>
          </a:xfrm>
        </p:spPr>
        <p:txBody>
          <a:bodyPr vert="horz" lIns="91440" tIns="45720" rIns="91440" bIns="45720" rtlCol="0" anchor="t">
            <a:normAutofit/>
          </a:bodyPr>
          <a:lstStyle/>
          <a:p>
            <a:r>
              <a:rPr lang="en-US" sz="3000" dirty="0" err="1"/>
              <a:t>Aandeel</a:t>
            </a:r>
            <a:r>
              <a:rPr lang="en-US" sz="3000" dirty="0"/>
              <a:t> van </a:t>
            </a:r>
            <a:r>
              <a:rPr lang="en-US" sz="3000" b="1" dirty="0" err="1"/>
              <a:t>kijktijd</a:t>
            </a:r>
            <a:r>
              <a:rPr lang="en-US" sz="3000" dirty="0"/>
              <a:t> </a:t>
            </a:r>
            <a:r>
              <a:rPr lang="en-US" sz="3000" dirty="0" err="1"/>
              <a:t>naar</a:t>
            </a:r>
            <a:r>
              <a:rPr lang="en-US" sz="3000" dirty="0"/>
              <a:t> </a:t>
            </a:r>
            <a:r>
              <a:rPr lang="en-US" sz="3000" dirty="0" err="1"/>
              <a:t>titels</a:t>
            </a:r>
            <a:r>
              <a:rPr lang="en-US" sz="3000" dirty="0"/>
              <a:t> met de </a:t>
            </a:r>
            <a:r>
              <a:rPr lang="en-US" sz="3000" dirty="0" err="1"/>
              <a:t>volgende</a:t>
            </a:r>
            <a:r>
              <a:rPr lang="en-US" sz="3000" dirty="0"/>
              <a:t> </a:t>
            </a:r>
            <a:r>
              <a:rPr lang="en-US" sz="3000" b="1" dirty="0" err="1"/>
              <a:t>primaire</a:t>
            </a:r>
            <a:r>
              <a:rPr lang="en-US" sz="3000" b="1" dirty="0"/>
              <a:t> </a:t>
            </a:r>
            <a:r>
              <a:rPr lang="en-US" sz="3000" b="1" dirty="0" err="1"/>
              <a:t>doelgroep</a:t>
            </a:r>
            <a:r>
              <a:rPr lang="en-US" sz="3000" b="1" dirty="0"/>
              <a:t> </a:t>
            </a:r>
            <a:r>
              <a:rPr lang="en-US" sz="3000" dirty="0"/>
              <a:t>(</a:t>
            </a:r>
            <a:r>
              <a:rPr lang="en-US" sz="3000" dirty="0" err="1"/>
              <a:t>titels</a:t>
            </a:r>
            <a:r>
              <a:rPr lang="en-US" sz="3000" dirty="0"/>
              <a:t> met </a:t>
            </a:r>
            <a:r>
              <a:rPr lang="en-US" sz="3000" dirty="0" err="1"/>
              <a:t>sterke</a:t>
            </a:r>
            <a:r>
              <a:rPr lang="en-US" sz="3000" dirty="0"/>
              <a:t> focus op </a:t>
            </a:r>
            <a:r>
              <a:rPr lang="en-US" sz="3000" dirty="0" err="1"/>
              <a:t>een</a:t>
            </a:r>
            <a:r>
              <a:rPr lang="en-US" sz="3000" dirty="0"/>
              <a:t> </a:t>
            </a:r>
            <a:r>
              <a:rPr lang="en-US" sz="3000" dirty="0" err="1"/>
              <a:t>geslacht</a:t>
            </a:r>
            <a:r>
              <a:rPr lang="en-US" sz="3000" dirty="0"/>
              <a:t> </a:t>
            </a:r>
            <a:r>
              <a:rPr lang="en-US" sz="3000" dirty="0" err="1"/>
              <a:t>hier</a:t>
            </a:r>
            <a:r>
              <a:rPr lang="en-US" sz="3000" dirty="0"/>
              <a:t> </a:t>
            </a:r>
            <a:r>
              <a:rPr lang="en-US" sz="3000" dirty="0" err="1"/>
              <a:t>niet</a:t>
            </a:r>
            <a:r>
              <a:rPr lang="en-US" sz="3000" dirty="0"/>
              <a:t> </a:t>
            </a:r>
            <a:r>
              <a:rPr lang="en-US" sz="3000" dirty="0" err="1"/>
              <a:t>meegenomen</a:t>
            </a:r>
            <a:r>
              <a:rPr lang="en-US" sz="3000" dirty="0"/>
              <a:t>):</a:t>
            </a:r>
          </a:p>
        </p:txBody>
      </p:sp>
      <p:cxnSp>
        <p:nvCxnSpPr>
          <p:cNvPr id="33" name="Straight Connector 32">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4715DC2D-E254-B8F7-470B-DC4FB534F17B}"/>
              </a:ext>
            </a:extLst>
          </p:cNvPr>
          <p:cNvPicPr>
            <a:picLocks noChangeAspect="1"/>
          </p:cNvPicPr>
          <p:nvPr/>
        </p:nvPicPr>
        <p:blipFill>
          <a:blip r:embed="rId2"/>
          <a:stretch>
            <a:fillRect/>
          </a:stretch>
        </p:blipFill>
        <p:spPr>
          <a:xfrm>
            <a:off x="1233609" y="2451453"/>
            <a:ext cx="8883682" cy="2642077"/>
          </a:xfrm>
          <a:prstGeom prst="rect">
            <a:avLst/>
          </a:prstGeom>
        </p:spPr>
      </p:pic>
      <p:cxnSp>
        <p:nvCxnSpPr>
          <p:cNvPr id="35" name="Straight Connector 34">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Tijdelijke aanduiding voor inhoud 2">
            <a:extLst>
              <a:ext uri="{FF2B5EF4-FFF2-40B4-BE49-F238E27FC236}">
                <a16:creationId xmlns:a16="http://schemas.microsoft.com/office/drawing/2014/main" id="{D01F1694-055E-4558-8266-40499A358E69}"/>
              </a:ext>
            </a:extLst>
          </p:cNvPr>
          <p:cNvSpPr txBox="1">
            <a:spLocks/>
          </p:cNvSpPr>
          <p:nvPr/>
        </p:nvSpPr>
        <p:spPr>
          <a:xfrm>
            <a:off x="1126146" y="5336864"/>
            <a:ext cx="5736770" cy="773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300" dirty="0"/>
              <a:t>In het TVAS-model krijgt elke prime-time-titel een primaire doelgroep (qua content en sfeer) en een secundaire. Op deze slide wordt alleen gekeken naar de primaire doelgroepen; natuurlijk kun je erover discussiëren of </a:t>
            </a:r>
            <a:r>
              <a:rPr lang="nl-NL" sz="1300" i="1" dirty="0"/>
              <a:t>We zijn er bijna </a:t>
            </a:r>
            <a:r>
              <a:rPr lang="nl-NL" sz="1300" dirty="0"/>
              <a:t>nou als primaire doelgroep ‘algemeen’ heeft of ‘ouderen’; dat blijft soms tobben maar er is hier gekozen voor primair ‘algemeen’ en secundair ‘ouderen’. </a:t>
            </a:r>
            <a:br>
              <a:rPr lang="nl-NL" sz="1300" dirty="0"/>
            </a:br>
            <a:r>
              <a:rPr lang="nl-NL" sz="1300" dirty="0"/>
              <a:t>En de NPO heeft verder wel volkse titels maar toevallig niet volks als primaire doelgroep in periode ‘september t/m januari’</a:t>
            </a:r>
          </a:p>
        </p:txBody>
      </p:sp>
      <p:pic>
        <p:nvPicPr>
          <p:cNvPr id="10" name="Afbeelding 9">
            <a:extLst>
              <a:ext uri="{FF2B5EF4-FFF2-40B4-BE49-F238E27FC236}">
                <a16:creationId xmlns:a16="http://schemas.microsoft.com/office/drawing/2014/main" id="{5473C0FA-561A-C889-D817-AB8CFB3A1E3C}"/>
              </a:ext>
            </a:extLst>
          </p:cNvPr>
          <p:cNvPicPr>
            <a:picLocks noChangeAspect="1"/>
          </p:cNvPicPr>
          <p:nvPr/>
        </p:nvPicPr>
        <p:blipFill>
          <a:blip r:embed="rId3"/>
          <a:stretch>
            <a:fillRect/>
          </a:stretch>
        </p:blipFill>
        <p:spPr>
          <a:xfrm>
            <a:off x="9165662" y="5231581"/>
            <a:ext cx="2623216" cy="1455406"/>
          </a:xfrm>
          <a:prstGeom prst="rect">
            <a:avLst/>
          </a:prstGeom>
        </p:spPr>
      </p:pic>
    </p:spTree>
    <p:extLst>
      <p:ext uri="{BB962C8B-B14F-4D97-AF65-F5344CB8AC3E}">
        <p14:creationId xmlns:p14="http://schemas.microsoft.com/office/powerpoint/2010/main" val="25092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D183B62-50B2-FA06-D468-5A688EF6BF80}"/>
              </a:ext>
            </a:extLst>
          </p:cNvPr>
          <p:cNvSpPr>
            <a:spLocks noGrp="1" noChangeArrowheads="1"/>
          </p:cNvSpPr>
          <p:nvPr>
            <p:ph type="title"/>
          </p:nvPr>
        </p:nvSpPr>
        <p:spPr/>
        <p:txBody>
          <a:bodyPr/>
          <a:lstStyle/>
          <a:p>
            <a:pPr eaLnBrk="1" hangingPunct="1">
              <a:defRPr/>
            </a:pPr>
            <a:r>
              <a:rPr lang="nl-NL" sz="4000" dirty="0">
                <a:solidFill>
                  <a:schemeClr val="hlink"/>
                </a:solidFill>
              </a:rPr>
              <a:t>Uitleg: genre-indeling in het TVAS-model:</a:t>
            </a:r>
            <a:endParaRPr lang="en-US" sz="3200" dirty="0"/>
          </a:p>
        </p:txBody>
      </p:sp>
      <p:sp>
        <p:nvSpPr>
          <p:cNvPr id="27651" name="Rectangle 3">
            <a:extLst>
              <a:ext uri="{FF2B5EF4-FFF2-40B4-BE49-F238E27FC236}">
                <a16:creationId xmlns:a16="http://schemas.microsoft.com/office/drawing/2014/main" id="{B6DCF2F6-2062-4D0B-03C7-D749FF1B986A}"/>
              </a:ext>
            </a:extLst>
          </p:cNvPr>
          <p:cNvSpPr>
            <a:spLocks noGrp="1" noChangeArrowheads="1"/>
          </p:cNvSpPr>
          <p:nvPr>
            <p:ph type="body" idx="1"/>
          </p:nvPr>
        </p:nvSpPr>
        <p:spPr/>
        <p:txBody>
          <a:bodyPr/>
          <a:lstStyle/>
          <a:p>
            <a:pPr eaLnBrk="1" hangingPunct="1"/>
            <a:r>
              <a:rPr lang="nl-NL" altLang="nl-NL" sz="2500" dirty="0">
                <a:solidFill>
                  <a:schemeClr val="hlink"/>
                </a:solidFill>
              </a:rPr>
              <a:t>In TVAS-voorspelmodel hebben programma’s:</a:t>
            </a:r>
          </a:p>
          <a:p>
            <a:pPr lvl="1" eaLnBrk="1" hangingPunct="1"/>
            <a:r>
              <a:rPr lang="nl-NL" altLang="nl-NL" sz="2100" dirty="0"/>
              <a:t>Programmasoort (bv. reportages)</a:t>
            </a:r>
          </a:p>
          <a:p>
            <a:pPr lvl="1" eaLnBrk="1" hangingPunct="1"/>
            <a:r>
              <a:rPr lang="nl-NL" altLang="nl-NL" sz="2100" dirty="0"/>
              <a:t>Genre (wát voor programmasoort: bv. misdaad)</a:t>
            </a:r>
          </a:p>
          <a:p>
            <a:pPr lvl="1" eaLnBrk="1" hangingPunct="1"/>
            <a:r>
              <a:rPr lang="nl-NL" altLang="nl-NL" sz="2100" dirty="0"/>
              <a:t>Formule (bv. leiden van een dubbelleven)</a:t>
            </a:r>
          </a:p>
          <a:p>
            <a:pPr lvl="1" eaLnBrk="1" hangingPunct="1"/>
            <a:endParaRPr lang="nl-NL" altLang="nl-NL" sz="2100" dirty="0">
              <a:solidFill>
                <a:schemeClr val="hlink"/>
              </a:solidFill>
            </a:endParaRPr>
          </a:p>
          <a:p>
            <a:pPr eaLnBrk="1" hangingPunct="1"/>
            <a:r>
              <a:rPr lang="nl-NL" altLang="nl-NL" sz="2500" dirty="0">
                <a:solidFill>
                  <a:schemeClr val="hlink"/>
                </a:solidFill>
              </a:rPr>
              <a:t>TVAS-model: </a:t>
            </a:r>
            <a:r>
              <a:rPr lang="nl-NL" altLang="nl-NL" sz="2500" dirty="0">
                <a:solidFill>
                  <a:schemeClr val="accent5"/>
                </a:solidFill>
              </a:rPr>
              <a:t>30</a:t>
            </a:r>
            <a:r>
              <a:rPr lang="nl-NL" altLang="nl-NL" sz="2500" dirty="0">
                <a:solidFill>
                  <a:schemeClr val="hlink"/>
                </a:solidFill>
              </a:rPr>
              <a:t> soorten, </a:t>
            </a:r>
            <a:r>
              <a:rPr lang="nl-NL" altLang="nl-NL" sz="2500" dirty="0">
                <a:solidFill>
                  <a:schemeClr val="accent5"/>
                </a:solidFill>
              </a:rPr>
              <a:t>200</a:t>
            </a:r>
            <a:r>
              <a:rPr lang="nl-NL" altLang="nl-NL" sz="2500" dirty="0">
                <a:solidFill>
                  <a:schemeClr val="hlink"/>
                </a:solidFill>
              </a:rPr>
              <a:t> genres, </a:t>
            </a:r>
            <a:r>
              <a:rPr lang="nl-NL" altLang="nl-NL" sz="2500" dirty="0">
                <a:solidFill>
                  <a:schemeClr val="accent5"/>
                </a:solidFill>
              </a:rPr>
              <a:t>800</a:t>
            </a:r>
            <a:r>
              <a:rPr lang="nl-NL" altLang="nl-NL" sz="2500" dirty="0">
                <a:solidFill>
                  <a:schemeClr val="hlink"/>
                </a:solidFill>
              </a:rPr>
              <a:t> thema’s</a:t>
            </a:r>
          </a:p>
          <a:p>
            <a:pPr eaLnBrk="1" hangingPunct="1"/>
            <a:r>
              <a:rPr lang="nl-NL" altLang="nl-NL" sz="2000" dirty="0">
                <a:solidFill>
                  <a:schemeClr val="hlink"/>
                </a:solidFill>
              </a:rPr>
              <a:t>(Ook te combineren wat kan leiden tot veel creatieve tv-concepten en weten wat kijkdichtheid was/is per tijdvak, zender en genreniveau)</a:t>
            </a:r>
          </a:p>
          <a:p>
            <a:pPr eaLnBrk="1" hangingPunct="1"/>
            <a:r>
              <a:rPr lang="nl-NL" altLang="nl-NL" sz="2000" dirty="0">
                <a:solidFill>
                  <a:schemeClr val="hlink"/>
                </a:solidFill>
              </a:rPr>
              <a:t>De genre-indeling van het TVAS-model heeft dus een (driedimensionale) matrix. Ook worden overkoepelende categorieën gebruikt om de overzichtelijkheid te vergroten</a:t>
            </a:r>
            <a:endParaRPr lang="nl-NL" altLang="nl-NL" sz="2000" dirty="0">
              <a:solidFill>
                <a:srgbClr val="FFFF00"/>
              </a:solidFill>
            </a:endParaRPr>
          </a:p>
          <a:p>
            <a:pPr lvl="1" eaLnBrk="1" hangingPunct="1">
              <a:buFontTx/>
              <a:buNone/>
            </a:pPr>
            <a:endParaRPr lang="nl-NL" altLang="nl-NL" sz="2500" dirty="0"/>
          </a:p>
          <a:p>
            <a:pPr eaLnBrk="1" hangingPunct="1">
              <a:buFontTx/>
              <a:buNone/>
            </a:pPr>
            <a:endParaRPr lang="nl-NL" altLang="nl-NL" sz="1400" dirty="0"/>
          </a:p>
          <a:p>
            <a:pPr eaLnBrk="1" hangingPunct="1"/>
            <a:endParaRPr lang="en-US" altLang="nl-NL" sz="1400" dirty="0"/>
          </a:p>
        </p:txBody>
      </p:sp>
      <p:pic>
        <p:nvPicPr>
          <p:cNvPr id="27652" name="Picture 4">
            <a:extLst>
              <a:ext uri="{FF2B5EF4-FFF2-40B4-BE49-F238E27FC236}">
                <a16:creationId xmlns:a16="http://schemas.microsoft.com/office/drawing/2014/main" id="{639643A7-D3CB-6161-B39C-07F7B6927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683" y="5445711"/>
            <a:ext cx="1512888"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83BDA-B66A-7C74-F7A8-AC9B3B223DFA}"/>
              </a:ext>
            </a:extLst>
          </p:cNvPr>
          <p:cNvSpPr>
            <a:spLocks noGrp="1"/>
          </p:cNvSpPr>
          <p:nvPr>
            <p:ph type="title"/>
          </p:nvPr>
        </p:nvSpPr>
        <p:spPr>
          <a:xfrm>
            <a:off x="839787" y="365125"/>
            <a:ext cx="11143665" cy="1325563"/>
          </a:xfrm>
        </p:spPr>
        <p:txBody>
          <a:bodyPr>
            <a:normAutofit fontScale="90000"/>
          </a:bodyPr>
          <a:lstStyle/>
          <a:p>
            <a:r>
              <a:rPr lang="nl-NL" dirty="0"/>
              <a:t>Programmasoorten en genres: </a:t>
            </a:r>
            <a:r>
              <a:rPr lang="nl-NL" b="1" dirty="0"/>
              <a:t>misdaad </a:t>
            </a:r>
            <a:r>
              <a:rPr lang="nl-NL" dirty="0"/>
              <a:t>(als verklarend genre bij verschillende programmasoorten)</a:t>
            </a:r>
          </a:p>
        </p:txBody>
      </p:sp>
      <p:sp>
        <p:nvSpPr>
          <p:cNvPr id="4" name="Tijdelijke aanduiding voor inhoud 3">
            <a:extLst>
              <a:ext uri="{FF2B5EF4-FFF2-40B4-BE49-F238E27FC236}">
                <a16:creationId xmlns:a16="http://schemas.microsoft.com/office/drawing/2014/main" id="{0807E337-E051-2CAE-18D1-E1DDAE010057}"/>
              </a:ext>
            </a:extLst>
          </p:cNvPr>
          <p:cNvSpPr>
            <a:spLocks noGrp="1"/>
          </p:cNvSpPr>
          <p:nvPr>
            <p:ph sz="half" idx="2"/>
          </p:nvPr>
        </p:nvSpPr>
        <p:spPr>
          <a:xfrm>
            <a:off x="839789" y="2551778"/>
            <a:ext cx="3338922" cy="3684588"/>
          </a:xfrm>
        </p:spPr>
        <p:txBody>
          <a:bodyPr/>
          <a:lstStyle/>
          <a:p>
            <a:r>
              <a:rPr lang="nl-NL" dirty="0"/>
              <a:t>NPO:</a:t>
            </a:r>
          </a:p>
          <a:p>
            <a:pPr lvl="1"/>
            <a:r>
              <a:rPr lang="nl-NL" dirty="0"/>
              <a:t>Series (-46%)</a:t>
            </a:r>
          </a:p>
          <a:p>
            <a:pPr lvl="1"/>
            <a:r>
              <a:rPr lang="nl-NL" dirty="0"/>
              <a:t>Magazines in studio (-29%)</a:t>
            </a:r>
          </a:p>
          <a:p>
            <a:pPr lvl="1"/>
            <a:r>
              <a:rPr lang="nl-NL" dirty="0"/>
              <a:t>Reportages (+103%)</a:t>
            </a:r>
          </a:p>
        </p:txBody>
      </p:sp>
      <p:sp>
        <p:nvSpPr>
          <p:cNvPr id="6" name="Tijdelijke aanduiding voor inhoud 5">
            <a:extLst>
              <a:ext uri="{FF2B5EF4-FFF2-40B4-BE49-F238E27FC236}">
                <a16:creationId xmlns:a16="http://schemas.microsoft.com/office/drawing/2014/main" id="{8730E062-4248-F04F-4402-095EE76BB957}"/>
              </a:ext>
            </a:extLst>
          </p:cNvPr>
          <p:cNvSpPr>
            <a:spLocks noGrp="1"/>
          </p:cNvSpPr>
          <p:nvPr>
            <p:ph sz="quarter" idx="4"/>
          </p:nvPr>
        </p:nvSpPr>
        <p:spPr>
          <a:xfrm>
            <a:off x="8138651" y="2551778"/>
            <a:ext cx="3483078" cy="3684588"/>
          </a:xfrm>
        </p:spPr>
        <p:txBody>
          <a:bodyPr/>
          <a:lstStyle/>
          <a:p>
            <a:r>
              <a:rPr lang="nl-NL" dirty="0" err="1"/>
              <a:t>Talpa</a:t>
            </a:r>
            <a:r>
              <a:rPr lang="nl-NL" dirty="0"/>
              <a:t>:</a:t>
            </a:r>
          </a:p>
          <a:p>
            <a:pPr lvl="1"/>
            <a:r>
              <a:rPr lang="nl-NL" dirty="0"/>
              <a:t>Series (-36%)</a:t>
            </a:r>
          </a:p>
          <a:p>
            <a:pPr lvl="1"/>
            <a:r>
              <a:rPr lang="nl-NL" dirty="0"/>
              <a:t>Films (-33%)</a:t>
            </a:r>
          </a:p>
          <a:p>
            <a:pPr lvl="1"/>
            <a:r>
              <a:rPr lang="nl-NL" dirty="0"/>
              <a:t>Reportages (+19%)</a:t>
            </a:r>
          </a:p>
          <a:p>
            <a:endParaRPr lang="nl-NL" dirty="0"/>
          </a:p>
        </p:txBody>
      </p:sp>
      <p:sp>
        <p:nvSpPr>
          <p:cNvPr id="10" name="Tijdelijke aanduiding voor inhoud 2">
            <a:extLst>
              <a:ext uri="{FF2B5EF4-FFF2-40B4-BE49-F238E27FC236}">
                <a16:creationId xmlns:a16="http://schemas.microsoft.com/office/drawing/2014/main" id="{B68628F5-70F5-1509-EAA9-0F612AC5C49C}"/>
              </a:ext>
            </a:extLst>
          </p:cNvPr>
          <p:cNvSpPr txBox="1">
            <a:spLocks/>
          </p:cNvSpPr>
          <p:nvPr/>
        </p:nvSpPr>
        <p:spPr>
          <a:xfrm>
            <a:off x="4410120" y="2551778"/>
            <a:ext cx="3170552"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000" dirty="0"/>
          </a:p>
        </p:txBody>
      </p:sp>
      <p:sp>
        <p:nvSpPr>
          <p:cNvPr id="11" name="Tijdelijke aanduiding voor inhoud 2">
            <a:extLst>
              <a:ext uri="{FF2B5EF4-FFF2-40B4-BE49-F238E27FC236}">
                <a16:creationId xmlns:a16="http://schemas.microsoft.com/office/drawing/2014/main" id="{4F358748-C080-511B-51DC-8C939E0DF570}"/>
              </a:ext>
            </a:extLst>
          </p:cNvPr>
          <p:cNvSpPr txBox="1">
            <a:spLocks/>
          </p:cNvSpPr>
          <p:nvPr/>
        </p:nvSpPr>
        <p:spPr>
          <a:xfrm>
            <a:off x="4641529" y="2551778"/>
            <a:ext cx="3170552" cy="3760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RTL:</a:t>
            </a:r>
          </a:p>
          <a:p>
            <a:pPr lvl="1"/>
            <a:r>
              <a:rPr lang="nl-NL" dirty="0"/>
              <a:t>Series (-51%)</a:t>
            </a:r>
          </a:p>
          <a:p>
            <a:pPr lvl="1"/>
            <a:r>
              <a:rPr lang="nl-NL" dirty="0"/>
              <a:t>Films (-30%)</a:t>
            </a:r>
          </a:p>
          <a:p>
            <a:pPr lvl="1"/>
            <a:r>
              <a:rPr lang="nl-NL" dirty="0"/>
              <a:t>Reportages (-36%)</a:t>
            </a:r>
          </a:p>
        </p:txBody>
      </p:sp>
      <p:sp>
        <p:nvSpPr>
          <p:cNvPr id="12" name="Tijdelijke aanduiding voor inhoud 2">
            <a:extLst>
              <a:ext uri="{FF2B5EF4-FFF2-40B4-BE49-F238E27FC236}">
                <a16:creationId xmlns:a16="http://schemas.microsoft.com/office/drawing/2014/main" id="{270E92C0-8119-FA1B-55E4-09416C7B1543}"/>
              </a:ext>
            </a:extLst>
          </p:cNvPr>
          <p:cNvSpPr txBox="1">
            <a:spLocks/>
          </p:cNvSpPr>
          <p:nvPr/>
        </p:nvSpPr>
        <p:spPr>
          <a:xfrm>
            <a:off x="836611" y="1563329"/>
            <a:ext cx="10785117" cy="727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t>Het marktaandeel van </a:t>
            </a:r>
            <a:r>
              <a:rPr lang="nl-NL" sz="2400" b="1" dirty="0"/>
              <a:t>misdaad</a:t>
            </a:r>
            <a:r>
              <a:rPr lang="nl-NL" sz="2400" dirty="0"/>
              <a:t> daalt over de hele linie (hier nog geen onderscheid tussen NL versus buitenlandse titels) als volgt:</a:t>
            </a:r>
          </a:p>
          <a:p>
            <a:pPr marL="0" indent="0">
              <a:buNone/>
            </a:pPr>
            <a:endParaRPr lang="nl-NL" sz="1000" dirty="0"/>
          </a:p>
        </p:txBody>
      </p:sp>
      <p:pic>
        <p:nvPicPr>
          <p:cNvPr id="3" name="Afbeelding 2">
            <a:extLst>
              <a:ext uri="{FF2B5EF4-FFF2-40B4-BE49-F238E27FC236}">
                <a16:creationId xmlns:a16="http://schemas.microsoft.com/office/drawing/2014/main" id="{72EDA33E-6DD5-B9AE-8706-B676971CF0D7}"/>
              </a:ext>
            </a:extLst>
          </p:cNvPr>
          <p:cNvPicPr>
            <a:picLocks noChangeAspect="1"/>
          </p:cNvPicPr>
          <p:nvPr/>
        </p:nvPicPr>
        <p:blipFill>
          <a:blip r:embed="rId2"/>
          <a:stretch>
            <a:fillRect/>
          </a:stretch>
        </p:blipFill>
        <p:spPr>
          <a:xfrm>
            <a:off x="9250158" y="4946700"/>
            <a:ext cx="2619375" cy="1743075"/>
          </a:xfrm>
          <a:prstGeom prst="rect">
            <a:avLst/>
          </a:prstGeom>
        </p:spPr>
      </p:pic>
    </p:spTree>
    <p:extLst>
      <p:ext uri="{BB962C8B-B14F-4D97-AF65-F5344CB8AC3E}">
        <p14:creationId xmlns:p14="http://schemas.microsoft.com/office/powerpoint/2010/main" val="35123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83BDA-B66A-7C74-F7A8-AC9B3B223DFA}"/>
              </a:ext>
            </a:extLst>
          </p:cNvPr>
          <p:cNvSpPr>
            <a:spLocks noGrp="1"/>
          </p:cNvSpPr>
          <p:nvPr>
            <p:ph type="title"/>
          </p:nvPr>
        </p:nvSpPr>
        <p:spPr/>
        <p:txBody>
          <a:bodyPr/>
          <a:lstStyle/>
          <a:p>
            <a:r>
              <a:rPr lang="nl-NL" dirty="0"/>
              <a:t>Programmasoorten en genres: </a:t>
            </a:r>
            <a:r>
              <a:rPr lang="nl-NL" b="1" dirty="0"/>
              <a:t>series</a:t>
            </a:r>
            <a:endParaRPr lang="nl-NL" dirty="0"/>
          </a:p>
        </p:txBody>
      </p:sp>
      <p:sp>
        <p:nvSpPr>
          <p:cNvPr id="4" name="Tijdelijke aanduiding voor inhoud 3">
            <a:extLst>
              <a:ext uri="{FF2B5EF4-FFF2-40B4-BE49-F238E27FC236}">
                <a16:creationId xmlns:a16="http://schemas.microsoft.com/office/drawing/2014/main" id="{0807E337-E051-2CAE-18D1-E1DDAE010057}"/>
              </a:ext>
            </a:extLst>
          </p:cNvPr>
          <p:cNvSpPr>
            <a:spLocks noGrp="1"/>
          </p:cNvSpPr>
          <p:nvPr>
            <p:ph sz="half" idx="2"/>
          </p:nvPr>
        </p:nvSpPr>
        <p:spPr>
          <a:xfrm>
            <a:off x="839789" y="2551778"/>
            <a:ext cx="3338922" cy="3684588"/>
          </a:xfrm>
        </p:spPr>
        <p:txBody>
          <a:bodyPr/>
          <a:lstStyle/>
          <a:p>
            <a:r>
              <a:rPr lang="nl-NL" dirty="0"/>
              <a:t>NPO:</a:t>
            </a:r>
          </a:p>
          <a:p>
            <a:pPr lvl="1"/>
            <a:r>
              <a:rPr lang="nl-NL" dirty="0"/>
              <a:t>Misdaad (-46%)</a:t>
            </a:r>
          </a:p>
          <a:p>
            <a:pPr lvl="1"/>
            <a:r>
              <a:rPr lang="nl-NL" dirty="0"/>
              <a:t>Comedy (-21%)</a:t>
            </a:r>
          </a:p>
          <a:p>
            <a:pPr lvl="1"/>
            <a:r>
              <a:rPr lang="nl-NL" dirty="0"/>
              <a:t>Drama (-5%)</a:t>
            </a:r>
          </a:p>
        </p:txBody>
      </p:sp>
      <p:sp>
        <p:nvSpPr>
          <p:cNvPr id="6" name="Tijdelijke aanduiding voor inhoud 5">
            <a:extLst>
              <a:ext uri="{FF2B5EF4-FFF2-40B4-BE49-F238E27FC236}">
                <a16:creationId xmlns:a16="http://schemas.microsoft.com/office/drawing/2014/main" id="{8730E062-4248-F04F-4402-095EE76BB957}"/>
              </a:ext>
            </a:extLst>
          </p:cNvPr>
          <p:cNvSpPr>
            <a:spLocks noGrp="1"/>
          </p:cNvSpPr>
          <p:nvPr>
            <p:ph sz="quarter" idx="4"/>
          </p:nvPr>
        </p:nvSpPr>
        <p:spPr>
          <a:xfrm>
            <a:off x="8138651" y="2551778"/>
            <a:ext cx="3483078" cy="3684588"/>
          </a:xfrm>
        </p:spPr>
        <p:txBody>
          <a:bodyPr/>
          <a:lstStyle/>
          <a:p>
            <a:r>
              <a:rPr lang="nl-NL" dirty="0" err="1"/>
              <a:t>Talpa</a:t>
            </a:r>
            <a:r>
              <a:rPr lang="nl-NL" dirty="0"/>
              <a:t>:</a:t>
            </a:r>
          </a:p>
          <a:p>
            <a:pPr lvl="1"/>
            <a:r>
              <a:rPr lang="nl-NL" dirty="0"/>
              <a:t>Misdaad (-36%)</a:t>
            </a:r>
          </a:p>
          <a:p>
            <a:pPr lvl="1"/>
            <a:r>
              <a:rPr lang="nl-NL" dirty="0"/>
              <a:t>Drama (-26%)</a:t>
            </a:r>
          </a:p>
          <a:p>
            <a:pPr lvl="1"/>
            <a:r>
              <a:rPr lang="nl-NL" dirty="0"/>
              <a:t>Comedy (-22%)</a:t>
            </a:r>
          </a:p>
          <a:p>
            <a:pPr lvl="1"/>
            <a:r>
              <a:rPr lang="nl-NL" dirty="0"/>
              <a:t>Actie (+46%)</a:t>
            </a:r>
          </a:p>
          <a:p>
            <a:endParaRPr lang="nl-NL" dirty="0"/>
          </a:p>
        </p:txBody>
      </p:sp>
      <p:sp>
        <p:nvSpPr>
          <p:cNvPr id="10" name="Tijdelijke aanduiding voor inhoud 2">
            <a:extLst>
              <a:ext uri="{FF2B5EF4-FFF2-40B4-BE49-F238E27FC236}">
                <a16:creationId xmlns:a16="http://schemas.microsoft.com/office/drawing/2014/main" id="{B68628F5-70F5-1509-EAA9-0F612AC5C49C}"/>
              </a:ext>
            </a:extLst>
          </p:cNvPr>
          <p:cNvSpPr txBox="1">
            <a:spLocks/>
          </p:cNvSpPr>
          <p:nvPr/>
        </p:nvSpPr>
        <p:spPr>
          <a:xfrm>
            <a:off x="4410120" y="2551778"/>
            <a:ext cx="3170552"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000" dirty="0"/>
          </a:p>
        </p:txBody>
      </p:sp>
      <p:sp>
        <p:nvSpPr>
          <p:cNvPr id="11" name="Tijdelijke aanduiding voor inhoud 2">
            <a:extLst>
              <a:ext uri="{FF2B5EF4-FFF2-40B4-BE49-F238E27FC236}">
                <a16:creationId xmlns:a16="http://schemas.microsoft.com/office/drawing/2014/main" id="{4F358748-C080-511B-51DC-8C939E0DF570}"/>
              </a:ext>
            </a:extLst>
          </p:cNvPr>
          <p:cNvSpPr txBox="1">
            <a:spLocks/>
          </p:cNvSpPr>
          <p:nvPr/>
        </p:nvSpPr>
        <p:spPr>
          <a:xfrm>
            <a:off x="4641529" y="2551778"/>
            <a:ext cx="3170552" cy="3760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RTL:</a:t>
            </a:r>
          </a:p>
          <a:p>
            <a:pPr lvl="1"/>
            <a:r>
              <a:rPr lang="nl-NL" dirty="0"/>
              <a:t>Misdaad (-51%)</a:t>
            </a:r>
          </a:p>
          <a:p>
            <a:pPr lvl="1"/>
            <a:r>
              <a:rPr lang="nl-NL" dirty="0"/>
              <a:t>Drama (+10%)</a:t>
            </a:r>
          </a:p>
          <a:p>
            <a:pPr lvl="1"/>
            <a:r>
              <a:rPr lang="nl-NL" dirty="0"/>
              <a:t>Comedy (+86%)</a:t>
            </a:r>
          </a:p>
          <a:p>
            <a:pPr lvl="1"/>
            <a:endParaRPr lang="nl-NL" dirty="0"/>
          </a:p>
        </p:txBody>
      </p:sp>
      <p:sp>
        <p:nvSpPr>
          <p:cNvPr id="12" name="Tijdelijke aanduiding voor inhoud 2">
            <a:extLst>
              <a:ext uri="{FF2B5EF4-FFF2-40B4-BE49-F238E27FC236}">
                <a16:creationId xmlns:a16="http://schemas.microsoft.com/office/drawing/2014/main" id="{270E92C0-8119-FA1B-55E4-09416C7B1543}"/>
              </a:ext>
            </a:extLst>
          </p:cNvPr>
          <p:cNvSpPr txBox="1">
            <a:spLocks/>
          </p:cNvSpPr>
          <p:nvPr/>
        </p:nvSpPr>
        <p:spPr>
          <a:xfrm>
            <a:off x="836612" y="1327355"/>
            <a:ext cx="10785117" cy="1061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t>Het marktaandeel van series daalt over de hele linie (hier nog geen onderscheid tussen Nederlandse versus buitenlandse series). Welk soort series ontwikkelt zich hoe, waar?</a:t>
            </a:r>
          </a:p>
          <a:p>
            <a:pPr marL="0" indent="0">
              <a:buNone/>
            </a:pPr>
            <a:endParaRPr lang="nl-NL" sz="1000" dirty="0"/>
          </a:p>
        </p:txBody>
      </p:sp>
    </p:spTree>
    <p:extLst>
      <p:ext uri="{BB962C8B-B14F-4D97-AF65-F5344CB8AC3E}">
        <p14:creationId xmlns:p14="http://schemas.microsoft.com/office/powerpoint/2010/main" val="32107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1" grpId="0"/>
      <p:bldP spid="1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Breedbeeld</PresentationFormat>
  <Paragraphs>79</Paragraphs>
  <Slides>13</Slides>
  <Notes>1</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Aptos Display</vt:lpstr>
      <vt:lpstr>Arial</vt:lpstr>
      <vt:lpstr>Kantoorthema</vt:lpstr>
      <vt:lpstr>TV-seizoen 23/24 t.o.v. 22/23 (sep t/m jan)</vt:lpstr>
      <vt:lpstr>De rol van lead-in (sep 23 – jan 24 t.o.v. sep 22 – jan 23): correlaties tussen kijkdichtheid titels en die van de lead-in</vt:lpstr>
      <vt:lpstr>De rol van luchtigheid (sep 23 – jan 24 t.o.v. sep 22 – jan 23): correlaties kijkdichtheid titels en niveau luchtigheid</vt:lpstr>
      <vt:lpstr>De rol van bekendheid acteurs/presentatoren (sep 23 – jan 24 t.o.v. sep 22 – jan 23): correlaties kijkdichtheid en bekendheid</vt:lpstr>
      <vt:lpstr>Aandeel van kijktijd naar titels met vrijwel geen geweld, seks of grove taal</vt:lpstr>
      <vt:lpstr>Aandeel van kijktijd naar titels met de volgende primaire doelgroep (titels met sterke focus op een geslacht hier niet meegenomen):</vt:lpstr>
      <vt:lpstr>Uitleg: genre-indeling in het TVAS-model:</vt:lpstr>
      <vt:lpstr>Programmasoorten en genres: misdaad (als verklarend genre bij verschillende programmasoorten)</vt:lpstr>
      <vt:lpstr>Programmasoorten en genres: series</vt:lpstr>
      <vt:lpstr>Nog wat extra opmerkingen</vt:lpstr>
      <vt:lpstr>Thema’s</vt:lpstr>
      <vt:lpstr>Acteurs en presentatoren: </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Muurling</dc:creator>
  <cp:lastModifiedBy>Robin Muurling</cp:lastModifiedBy>
  <cp:revision>64</cp:revision>
  <dcterms:created xsi:type="dcterms:W3CDTF">2024-08-28T10:46:41Z</dcterms:created>
  <dcterms:modified xsi:type="dcterms:W3CDTF">2024-08-30T13:34:32Z</dcterms:modified>
</cp:coreProperties>
</file>